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1"/>
  </p:sldMasterIdLst>
  <p:notesMasterIdLst>
    <p:notesMasterId r:id="rId17"/>
  </p:notesMasterIdLst>
  <p:handoutMasterIdLst>
    <p:handoutMasterId r:id="rId18"/>
  </p:handoutMasterIdLst>
  <p:sldIdLst>
    <p:sldId id="549" r:id="rId2"/>
    <p:sldId id="669" r:id="rId3"/>
    <p:sldId id="670" r:id="rId4"/>
    <p:sldId id="671" r:id="rId5"/>
    <p:sldId id="672" r:id="rId6"/>
    <p:sldId id="673" r:id="rId7"/>
    <p:sldId id="674" r:id="rId8"/>
    <p:sldId id="675" r:id="rId9"/>
    <p:sldId id="676" r:id="rId10"/>
    <p:sldId id="677" r:id="rId11"/>
    <p:sldId id="678" r:id="rId12"/>
    <p:sldId id="679" r:id="rId13"/>
    <p:sldId id="680" r:id="rId14"/>
    <p:sldId id="681" r:id="rId15"/>
    <p:sldId id="668" r:id="rId16"/>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0"/>
      </a:spcBef>
      <a:spcAft>
        <a:spcPct val="0"/>
      </a:spcAft>
      <a:defRPr sz="2400" kern="1200">
        <a:solidFill>
          <a:schemeClr val="tx1"/>
        </a:solidFill>
        <a:latin typeface="Arial" pitchFamily="-65" charset="0"/>
        <a:ea typeface="ＭＳ Ｐゴシック" pitchFamily="-65" charset="-128"/>
        <a:cs typeface="ＭＳ Ｐゴシック" pitchFamily="-65" charset="-128"/>
      </a:defRPr>
    </a:lvl2pPr>
    <a:lvl3pPr marL="914400" algn="l" rtl="0" eaLnBrk="0" fontAlgn="base" hangingPunct="0">
      <a:spcBef>
        <a:spcPct val="0"/>
      </a:spcBef>
      <a:spcAft>
        <a:spcPct val="0"/>
      </a:spcAft>
      <a:defRPr sz="2400" kern="1200">
        <a:solidFill>
          <a:schemeClr val="tx1"/>
        </a:solidFill>
        <a:latin typeface="Arial" pitchFamily="-65" charset="0"/>
        <a:ea typeface="ＭＳ Ｐゴシック" pitchFamily="-65" charset="-128"/>
        <a:cs typeface="ＭＳ Ｐゴシック" pitchFamily="-65" charset="-128"/>
      </a:defRPr>
    </a:lvl3pPr>
    <a:lvl4pPr marL="1371600" algn="l" rtl="0" eaLnBrk="0" fontAlgn="base" hangingPunct="0">
      <a:spcBef>
        <a:spcPct val="0"/>
      </a:spcBef>
      <a:spcAft>
        <a:spcPct val="0"/>
      </a:spcAft>
      <a:defRPr sz="2400" kern="1200">
        <a:solidFill>
          <a:schemeClr val="tx1"/>
        </a:solidFill>
        <a:latin typeface="Arial" pitchFamily="-65" charset="0"/>
        <a:ea typeface="ＭＳ Ｐゴシック" pitchFamily="-65" charset="-128"/>
        <a:cs typeface="ＭＳ Ｐゴシック" pitchFamily="-65" charset="-128"/>
      </a:defRPr>
    </a:lvl4pPr>
    <a:lvl5pPr marL="1828800" algn="l" rtl="0" eaLnBrk="0" fontAlgn="base" hangingPunct="0">
      <a:spcBef>
        <a:spcPct val="0"/>
      </a:spcBef>
      <a:spcAft>
        <a:spcPct val="0"/>
      </a:spcAft>
      <a:defRPr sz="2400" kern="1200">
        <a:solidFill>
          <a:schemeClr val="tx1"/>
        </a:solidFill>
        <a:latin typeface="Arial" pitchFamily="-65" charset="0"/>
        <a:ea typeface="ＭＳ Ｐゴシック" pitchFamily="-65" charset="-128"/>
        <a:cs typeface="ＭＳ Ｐゴシック" pitchFamily="-65" charset="-128"/>
      </a:defRPr>
    </a:lvl5pPr>
    <a:lvl6pPr marL="2286000" algn="l" defTabSz="457200" rtl="0" eaLnBrk="1" latinLnBrk="0" hangingPunct="1">
      <a:defRPr sz="2400" kern="1200">
        <a:solidFill>
          <a:schemeClr val="tx1"/>
        </a:solidFill>
        <a:latin typeface="Arial" pitchFamily="-65" charset="0"/>
        <a:ea typeface="ＭＳ Ｐゴシック" pitchFamily="-65" charset="-128"/>
        <a:cs typeface="ＭＳ Ｐゴシック" pitchFamily="-65" charset="-128"/>
      </a:defRPr>
    </a:lvl6pPr>
    <a:lvl7pPr marL="2743200" algn="l" defTabSz="457200" rtl="0" eaLnBrk="1" latinLnBrk="0" hangingPunct="1">
      <a:defRPr sz="2400" kern="1200">
        <a:solidFill>
          <a:schemeClr val="tx1"/>
        </a:solidFill>
        <a:latin typeface="Arial" pitchFamily="-65" charset="0"/>
        <a:ea typeface="ＭＳ Ｐゴシック" pitchFamily="-65" charset="-128"/>
        <a:cs typeface="ＭＳ Ｐゴシック" pitchFamily="-65" charset="-128"/>
      </a:defRPr>
    </a:lvl7pPr>
    <a:lvl8pPr marL="3200400" algn="l" defTabSz="457200" rtl="0" eaLnBrk="1" latinLnBrk="0" hangingPunct="1">
      <a:defRPr sz="2400" kern="1200">
        <a:solidFill>
          <a:schemeClr val="tx1"/>
        </a:solidFill>
        <a:latin typeface="Arial" pitchFamily="-65" charset="0"/>
        <a:ea typeface="ＭＳ Ｐゴシック" pitchFamily="-65" charset="-128"/>
        <a:cs typeface="ＭＳ Ｐゴシック" pitchFamily="-65" charset="-128"/>
      </a:defRPr>
    </a:lvl8pPr>
    <a:lvl9pPr marL="3657600" algn="l" defTabSz="457200" rtl="0" eaLnBrk="1" latinLnBrk="0" hangingPunct="1">
      <a:defRPr sz="2400" kern="1200">
        <a:solidFill>
          <a:schemeClr val="tx1"/>
        </a:solidFill>
        <a:latin typeface="Arial" pitchFamily="-65" charset="0"/>
        <a:ea typeface="ＭＳ Ｐゴシック" pitchFamily="-65" charset="-128"/>
        <a:cs typeface="ＭＳ Ｐゴシック" pitchFamily="-65"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useTimings="0">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F00"/>
    <a:srgbClr val="000000"/>
    <a:srgbClr val="333333"/>
    <a:srgbClr val="303030"/>
    <a:srgbClr val="202020"/>
    <a:srgbClr val="323232"/>
    <a:srgbClr val="2E2E2E"/>
    <a:srgbClr val="393939"/>
    <a:srgbClr val="7F7F7F"/>
    <a:srgbClr val="7F00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6" autoAdjust="0"/>
    <p:restoredTop sz="70889" autoAdjust="0"/>
  </p:normalViewPr>
  <p:slideViewPr>
    <p:cSldViewPr>
      <p:cViewPr varScale="1">
        <p:scale>
          <a:sx n="100" d="100"/>
          <a:sy n="100" d="100"/>
        </p:scale>
        <p:origin x="1744" y="16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napToObjects="1">
      <p:cViewPr varScale="1">
        <p:scale>
          <a:sx n="143" d="100"/>
          <a:sy n="143" d="100"/>
        </p:scale>
        <p:origin x="2640" y="20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ea typeface="ＭＳ Ｐゴシック" charset="-128"/>
                <a:cs typeface="ＭＳ Ｐゴシック" charset="-128"/>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atin typeface="Arial" charset="0"/>
                <a:ea typeface="ＭＳ Ｐゴシック" charset="-128"/>
                <a:cs typeface="ＭＳ Ｐゴシック" charset="-128"/>
              </a:defRPr>
            </a:lvl1pPr>
          </a:lstStyle>
          <a:p>
            <a:pPr>
              <a:defRPr/>
            </a:pPr>
            <a:fld id="{62BA08DB-2A02-284F-9C5A-830C37704123}" type="datetime1">
              <a:rPr lang="en-US"/>
              <a:pPr>
                <a:defRPr/>
              </a:pPr>
              <a:t>7/30/25</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atin typeface="Arial" charset="0"/>
                <a:ea typeface="ＭＳ Ｐゴシック" charset="-128"/>
                <a:cs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atin typeface="Arial" charset="0"/>
                <a:ea typeface="ＭＳ Ｐゴシック" charset="-128"/>
                <a:cs typeface="ＭＳ Ｐゴシック" charset="-128"/>
              </a:defRPr>
            </a:lvl1pPr>
          </a:lstStyle>
          <a:p>
            <a:pPr>
              <a:defRPr/>
            </a:pPr>
            <a:fld id="{F3CF16D5-79BF-2943-A715-629BF8EE5C6A}" type="slidenum">
              <a:rPr lang="en-US"/>
              <a:pPr>
                <a:defRPr/>
              </a:pPr>
              <a:t>‹#›</a:t>
            </a:fld>
            <a:endParaRPr lang="en-US"/>
          </a:p>
        </p:txBody>
      </p:sp>
    </p:spTree>
    <p:extLst>
      <p:ext uri="{BB962C8B-B14F-4D97-AF65-F5344CB8AC3E}">
        <p14:creationId xmlns:p14="http://schemas.microsoft.com/office/powerpoint/2010/main" val="12286931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518160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B0CA73ED-001A-4342-8942-FB784B6F2BD1}" type="slidenum">
              <a:rPr lang="en-US"/>
              <a:pPr>
                <a:defRPr/>
              </a:pPr>
              <a:t>‹#›</a:t>
            </a:fld>
            <a:endParaRPr lang="en-US"/>
          </a:p>
        </p:txBody>
      </p:sp>
    </p:spTree>
    <p:extLst>
      <p:ext uri="{BB962C8B-B14F-4D97-AF65-F5344CB8AC3E}">
        <p14:creationId xmlns:p14="http://schemas.microsoft.com/office/powerpoint/2010/main" val="188709036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53183B3C-5324-044E-93AF-26B3882D148B}" type="slidenum">
              <a:rPr lang="en-US">
                <a:latin typeface="Arial" pitchFamily="-65" charset="0"/>
                <a:ea typeface="ＭＳ Ｐゴシック" pitchFamily="-65" charset="-128"/>
                <a:cs typeface="ＭＳ Ｐゴシック" pitchFamily="-65" charset="-128"/>
              </a:rPr>
              <a:pPr/>
              <a:t>0</a:t>
            </a:fld>
            <a:endParaRPr lang="en-US">
              <a:latin typeface="Arial" pitchFamily="-65" charset="0"/>
              <a:ea typeface="ＭＳ Ｐゴシック" pitchFamily="-65" charset="-128"/>
              <a:cs typeface="ＭＳ Ｐゴシック" pitchFamily="-65" charset="-128"/>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413682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4073C-44F9-8F58-8675-4ECC88721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5884A-DFB9-CD44-1F23-7CA405D32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094168-4B75-B946-59C9-6C6DAF4EFE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E07300-5D2B-D2BE-563A-F7217D1FA5C6}"/>
              </a:ext>
            </a:extLst>
          </p:cNvPr>
          <p:cNvSpPr>
            <a:spLocks noGrp="1"/>
          </p:cNvSpPr>
          <p:nvPr>
            <p:ph type="sldNum" sz="quarter" idx="5"/>
          </p:nvPr>
        </p:nvSpPr>
        <p:spPr/>
        <p:txBody>
          <a:bodyPr/>
          <a:lstStyle/>
          <a:p>
            <a:pPr>
              <a:defRPr/>
            </a:pPr>
            <a:fld id="{B0CA73ED-001A-4342-8942-FB784B6F2BD1}" type="slidenum">
              <a:rPr lang="en-US"/>
              <a:pPr>
                <a:defRPr/>
              </a:pPr>
              <a:t>9</a:t>
            </a:fld>
            <a:endParaRPr lang="en-US"/>
          </a:p>
        </p:txBody>
      </p:sp>
    </p:spTree>
    <p:extLst>
      <p:ext uri="{BB962C8B-B14F-4D97-AF65-F5344CB8AC3E}">
        <p14:creationId xmlns:p14="http://schemas.microsoft.com/office/powerpoint/2010/main" val="2284139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B413A-9551-5E0B-5C2E-1C415ECBA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6A62C-9435-102A-C5B2-00B7B4F1D6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D8342-6DAA-EFE0-480D-60EAB215C1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C871B9F-E8B5-F2FD-8D62-609494A88001}"/>
              </a:ext>
            </a:extLst>
          </p:cNvPr>
          <p:cNvSpPr>
            <a:spLocks noGrp="1"/>
          </p:cNvSpPr>
          <p:nvPr>
            <p:ph type="sldNum" sz="quarter" idx="5"/>
          </p:nvPr>
        </p:nvSpPr>
        <p:spPr/>
        <p:txBody>
          <a:bodyPr/>
          <a:lstStyle/>
          <a:p>
            <a:pPr>
              <a:defRPr/>
            </a:pPr>
            <a:fld id="{B0CA73ED-001A-4342-8942-FB784B6F2BD1}" type="slidenum">
              <a:rPr lang="en-US"/>
              <a:pPr>
                <a:defRPr/>
              </a:pPr>
              <a:t>10</a:t>
            </a:fld>
            <a:endParaRPr lang="en-US"/>
          </a:p>
        </p:txBody>
      </p:sp>
    </p:spTree>
    <p:extLst>
      <p:ext uri="{BB962C8B-B14F-4D97-AF65-F5344CB8AC3E}">
        <p14:creationId xmlns:p14="http://schemas.microsoft.com/office/powerpoint/2010/main" val="3652346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E41E2-8725-E50C-EF50-4C9035866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7D3699-82F4-D9A1-BCA5-56557AA9C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BBC1E4-5B17-33FA-FB88-6E3B8CF07F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28B6D21-838A-4BDC-FC5A-1FF438D306A2}"/>
              </a:ext>
            </a:extLst>
          </p:cNvPr>
          <p:cNvSpPr>
            <a:spLocks noGrp="1"/>
          </p:cNvSpPr>
          <p:nvPr>
            <p:ph type="sldNum" sz="quarter" idx="5"/>
          </p:nvPr>
        </p:nvSpPr>
        <p:spPr/>
        <p:txBody>
          <a:bodyPr/>
          <a:lstStyle/>
          <a:p>
            <a:pPr>
              <a:defRPr/>
            </a:pPr>
            <a:fld id="{B0CA73ED-001A-4342-8942-FB784B6F2BD1}" type="slidenum">
              <a:rPr lang="en-US"/>
              <a:pPr>
                <a:defRPr/>
              </a:pPr>
              <a:t>11</a:t>
            </a:fld>
            <a:endParaRPr lang="en-US"/>
          </a:p>
        </p:txBody>
      </p:sp>
    </p:spTree>
    <p:extLst>
      <p:ext uri="{BB962C8B-B14F-4D97-AF65-F5344CB8AC3E}">
        <p14:creationId xmlns:p14="http://schemas.microsoft.com/office/powerpoint/2010/main" val="3015325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06373-6B7D-3491-C58D-49154960F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587B04-884F-F2B4-8944-7683E84D6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651B8F-A54A-BC72-81F5-FA4DF4A4E7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94BEE4-52DB-F0DC-4EAD-29EA1A63B31E}"/>
              </a:ext>
            </a:extLst>
          </p:cNvPr>
          <p:cNvSpPr>
            <a:spLocks noGrp="1"/>
          </p:cNvSpPr>
          <p:nvPr>
            <p:ph type="sldNum" sz="quarter" idx="5"/>
          </p:nvPr>
        </p:nvSpPr>
        <p:spPr/>
        <p:txBody>
          <a:bodyPr/>
          <a:lstStyle/>
          <a:p>
            <a:pPr>
              <a:defRPr/>
            </a:pPr>
            <a:fld id="{B0CA73ED-001A-4342-8942-FB784B6F2BD1}" type="slidenum">
              <a:rPr lang="en-US"/>
              <a:pPr>
                <a:defRPr/>
              </a:pPr>
              <a:t>12</a:t>
            </a:fld>
            <a:endParaRPr lang="en-US"/>
          </a:p>
        </p:txBody>
      </p:sp>
    </p:spTree>
    <p:extLst>
      <p:ext uri="{BB962C8B-B14F-4D97-AF65-F5344CB8AC3E}">
        <p14:creationId xmlns:p14="http://schemas.microsoft.com/office/powerpoint/2010/main" val="63677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36D7-2230-6CF7-CE0C-1F7054061B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D8E66-F932-B10B-591A-65D61F1D9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1026D-C1ED-908E-E177-844310D691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33F740-5937-9A25-549A-5744A4DBD15B}"/>
              </a:ext>
            </a:extLst>
          </p:cNvPr>
          <p:cNvSpPr>
            <a:spLocks noGrp="1"/>
          </p:cNvSpPr>
          <p:nvPr>
            <p:ph type="sldNum" sz="quarter" idx="5"/>
          </p:nvPr>
        </p:nvSpPr>
        <p:spPr/>
        <p:txBody>
          <a:bodyPr/>
          <a:lstStyle/>
          <a:p>
            <a:pPr>
              <a:defRPr/>
            </a:pPr>
            <a:fld id="{B0CA73ED-001A-4342-8942-FB784B6F2BD1}" type="slidenum">
              <a:rPr lang="en-US"/>
              <a:pPr>
                <a:defRPr/>
              </a:pPr>
              <a:t>13</a:t>
            </a:fld>
            <a:endParaRPr lang="en-US"/>
          </a:p>
        </p:txBody>
      </p:sp>
    </p:spTree>
    <p:extLst>
      <p:ext uri="{BB962C8B-B14F-4D97-AF65-F5344CB8AC3E}">
        <p14:creationId xmlns:p14="http://schemas.microsoft.com/office/powerpoint/2010/main" val="1156965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0CA73ED-001A-4342-8942-FB784B6F2BD1}" type="slidenum">
              <a:rPr lang="en-US"/>
              <a:pPr>
                <a:defRPr/>
              </a:pPr>
              <a:t>1</a:t>
            </a:fld>
            <a:endParaRPr lang="en-US"/>
          </a:p>
        </p:txBody>
      </p:sp>
    </p:spTree>
    <p:extLst>
      <p:ext uri="{BB962C8B-B14F-4D97-AF65-F5344CB8AC3E}">
        <p14:creationId xmlns:p14="http://schemas.microsoft.com/office/powerpoint/2010/main" val="2645121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65D34-A021-74C5-BF12-F38037E5D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6E409-6177-C57E-AC2B-1928196E1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9F092D-514B-33A0-2DD2-99273AA36D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C8B477-7167-3562-DA0B-77CB226B6801}"/>
              </a:ext>
            </a:extLst>
          </p:cNvPr>
          <p:cNvSpPr>
            <a:spLocks noGrp="1"/>
          </p:cNvSpPr>
          <p:nvPr>
            <p:ph type="sldNum" sz="quarter" idx="5"/>
          </p:nvPr>
        </p:nvSpPr>
        <p:spPr/>
        <p:txBody>
          <a:bodyPr/>
          <a:lstStyle/>
          <a:p>
            <a:pPr>
              <a:defRPr/>
            </a:pPr>
            <a:fld id="{B0CA73ED-001A-4342-8942-FB784B6F2BD1}" type="slidenum">
              <a:rPr lang="en-US"/>
              <a:pPr>
                <a:defRPr/>
              </a:pPr>
              <a:t>2</a:t>
            </a:fld>
            <a:endParaRPr lang="en-US"/>
          </a:p>
        </p:txBody>
      </p:sp>
    </p:spTree>
    <p:extLst>
      <p:ext uri="{BB962C8B-B14F-4D97-AF65-F5344CB8AC3E}">
        <p14:creationId xmlns:p14="http://schemas.microsoft.com/office/powerpoint/2010/main" val="181436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671E6-EE9C-AA09-C416-4CC4B93D71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713B0-A2B4-705B-9BA6-F7B11CCB69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0C90DB-5FFD-486B-0B04-F94438E500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E83218-DF92-E11E-F06F-7C7B9C05DB04}"/>
              </a:ext>
            </a:extLst>
          </p:cNvPr>
          <p:cNvSpPr>
            <a:spLocks noGrp="1"/>
          </p:cNvSpPr>
          <p:nvPr>
            <p:ph type="sldNum" sz="quarter" idx="5"/>
          </p:nvPr>
        </p:nvSpPr>
        <p:spPr/>
        <p:txBody>
          <a:bodyPr/>
          <a:lstStyle/>
          <a:p>
            <a:pPr>
              <a:defRPr/>
            </a:pPr>
            <a:fld id="{B0CA73ED-001A-4342-8942-FB784B6F2BD1}" type="slidenum">
              <a:rPr lang="en-US"/>
              <a:pPr>
                <a:defRPr/>
              </a:pPr>
              <a:t>3</a:t>
            </a:fld>
            <a:endParaRPr lang="en-US"/>
          </a:p>
        </p:txBody>
      </p:sp>
    </p:spTree>
    <p:extLst>
      <p:ext uri="{BB962C8B-B14F-4D97-AF65-F5344CB8AC3E}">
        <p14:creationId xmlns:p14="http://schemas.microsoft.com/office/powerpoint/2010/main" val="657927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D305A-D414-33FE-53C1-E78972307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76933-6436-50E6-A434-C9FD0D473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0FC0C0-6C88-ADF5-3D89-CA22E6CC29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F6F04C-3089-00B1-1D1A-A320B32E9A7D}"/>
              </a:ext>
            </a:extLst>
          </p:cNvPr>
          <p:cNvSpPr>
            <a:spLocks noGrp="1"/>
          </p:cNvSpPr>
          <p:nvPr>
            <p:ph type="sldNum" sz="quarter" idx="5"/>
          </p:nvPr>
        </p:nvSpPr>
        <p:spPr/>
        <p:txBody>
          <a:bodyPr/>
          <a:lstStyle/>
          <a:p>
            <a:pPr>
              <a:defRPr/>
            </a:pPr>
            <a:fld id="{B0CA73ED-001A-4342-8942-FB784B6F2BD1}" type="slidenum">
              <a:rPr lang="en-US"/>
              <a:pPr>
                <a:defRPr/>
              </a:pPr>
              <a:t>4</a:t>
            </a:fld>
            <a:endParaRPr lang="en-US"/>
          </a:p>
        </p:txBody>
      </p:sp>
    </p:spTree>
    <p:extLst>
      <p:ext uri="{BB962C8B-B14F-4D97-AF65-F5344CB8AC3E}">
        <p14:creationId xmlns:p14="http://schemas.microsoft.com/office/powerpoint/2010/main" val="124767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08C79-6FF9-8D3D-EFF2-93A0BDAFE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FEAD7-BA51-7A9A-E863-252EA117D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6B2C9B-FF28-F6FD-5237-BA2452E6BC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FCC2DA-CF21-0115-B187-77AD5BAE1B82}"/>
              </a:ext>
            </a:extLst>
          </p:cNvPr>
          <p:cNvSpPr>
            <a:spLocks noGrp="1"/>
          </p:cNvSpPr>
          <p:nvPr>
            <p:ph type="sldNum" sz="quarter" idx="5"/>
          </p:nvPr>
        </p:nvSpPr>
        <p:spPr/>
        <p:txBody>
          <a:bodyPr/>
          <a:lstStyle/>
          <a:p>
            <a:pPr>
              <a:defRPr/>
            </a:pPr>
            <a:fld id="{B0CA73ED-001A-4342-8942-FB784B6F2BD1}" type="slidenum">
              <a:rPr lang="en-US"/>
              <a:pPr>
                <a:defRPr/>
              </a:pPr>
              <a:t>5</a:t>
            </a:fld>
            <a:endParaRPr lang="en-US"/>
          </a:p>
        </p:txBody>
      </p:sp>
    </p:spTree>
    <p:extLst>
      <p:ext uri="{BB962C8B-B14F-4D97-AF65-F5344CB8AC3E}">
        <p14:creationId xmlns:p14="http://schemas.microsoft.com/office/powerpoint/2010/main" val="734915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6AA3-2FB8-8F98-CEEF-252A19C27F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6A297-D8E5-CFF1-1E8E-B6780A3C9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72DE06-F810-78F8-8D17-5890A2B59B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E5B40D-A140-C2B7-F3A1-FB65DDC3B0B3}"/>
              </a:ext>
            </a:extLst>
          </p:cNvPr>
          <p:cNvSpPr>
            <a:spLocks noGrp="1"/>
          </p:cNvSpPr>
          <p:nvPr>
            <p:ph type="sldNum" sz="quarter" idx="5"/>
          </p:nvPr>
        </p:nvSpPr>
        <p:spPr/>
        <p:txBody>
          <a:bodyPr/>
          <a:lstStyle/>
          <a:p>
            <a:pPr>
              <a:defRPr/>
            </a:pPr>
            <a:fld id="{B0CA73ED-001A-4342-8942-FB784B6F2BD1}" type="slidenum">
              <a:rPr lang="en-US"/>
              <a:pPr>
                <a:defRPr/>
              </a:pPr>
              <a:t>6</a:t>
            </a:fld>
            <a:endParaRPr lang="en-US"/>
          </a:p>
        </p:txBody>
      </p:sp>
    </p:spTree>
    <p:extLst>
      <p:ext uri="{BB962C8B-B14F-4D97-AF65-F5344CB8AC3E}">
        <p14:creationId xmlns:p14="http://schemas.microsoft.com/office/powerpoint/2010/main" val="2011799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8F43F-3A2B-562F-C443-696B77BDB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CB4DF6-F743-E07C-A553-3EC065E069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2A529B-A16C-BB2D-2F5E-CB53E7D744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7A60396-E321-5C54-501D-95D06C2148ED}"/>
              </a:ext>
            </a:extLst>
          </p:cNvPr>
          <p:cNvSpPr>
            <a:spLocks noGrp="1"/>
          </p:cNvSpPr>
          <p:nvPr>
            <p:ph type="sldNum" sz="quarter" idx="5"/>
          </p:nvPr>
        </p:nvSpPr>
        <p:spPr/>
        <p:txBody>
          <a:bodyPr/>
          <a:lstStyle/>
          <a:p>
            <a:pPr>
              <a:defRPr/>
            </a:pPr>
            <a:fld id="{B0CA73ED-001A-4342-8942-FB784B6F2BD1}" type="slidenum">
              <a:rPr lang="en-US"/>
              <a:pPr>
                <a:defRPr/>
              </a:pPr>
              <a:t>7</a:t>
            </a:fld>
            <a:endParaRPr lang="en-US"/>
          </a:p>
        </p:txBody>
      </p:sp>
    </p:spTree>
    <p:extLst>
      <p:ext uri="{BB962C8B-B14F-4D97-AF65-F5344CB8AC3E}">
        <p14:creationId xmlns:p14="http://schemas.microsoft.com/office/powerpoint/2010/main" val="4246895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EEC88-BAA1-B5E3-02F0-9D6080CE6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F7C19-92AA-3AE1-2167-21D335866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CEA5F-8D54-425E-87EB-6555278CFE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4029BB-9B51-A139-5259-CDC553895EA0}"/>
              </a:ext>
            </a:extLst>
          </p:cNvPr>
          <p:cNvSpPr>
            <a:spLocks noGrp="1"/>
          </p:cNvSpPr>
          <p:nvPr>
            <p:ph type="sldNum" sz="quarter" idx="5"/>
          </p:nvPr>
        </p:nvSpPr>
        <p:spPr/>
        <p:txBody>
          <a:bodyPr/>
          <a:lstStyle/>
          <a:p>
            <a:pPr>
              <a:defRPr/>
            </a:pPr>
            <a:fld id="{B0CA73ED-001A-4342-8942-FB784B6F2BD1}" type="slidenum">
              <a:rPr lang="en-US"/>
              <a:pPr>
                <a:defRPr/>
              </a:pPr>
              <a:t>8</a:t>
            </a:fld>
            <a:endParaRPr lang="en-US"/>
          </a:p>
        </p:txBody>
      </p:sp>
    </p:spTree>
    <p:extLst>
      <p:ext uri="{BB962C8B-B14F-4D97-AF65-F5344CB8AC3E}">
        <p14:creationId xmlns:p14="http://schemas.microsoft.com/office/powerpoint/2010/main" val="3099670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0668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6223000" y="6451600"/>
            <a:ext cx="2895600" cy="457200"/>
          </a:xfrm>
          <a:prstGeom prst="rect">
            <a:avLst/>
          </a:prstGeom>
          <a:ln/>
        </p:spPr>
        <p:txBody>
          <a:bodyPr/>
          <a:lstStyle>
            <a:lvl1pPr>
              <a:defRPr/>
            </a:lvl1pPr>
          </a:lstStyle>
          <a:p>
            <a:pPr>
              <a:defRPr/>
            </a:pPr>
            <a:r>
              <a:rPr lang="en-US"/>
              <a:t>Kendrick Kay, CMRR, University of Minnesota, http://cvnlab.net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76200"/>
            <a:ext cx="2286000" cy="69342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0" y="-76200"/>
            <a:ext cx="6705600" cy="6934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6223000" y="6451600"/>
            <a:ext cx="2895600" cy="457200"/>
          </a:xfrm>
          <a:prstGeom prst="rect">
            <a:avLst/>
          </a:prstGeom>
          <a:ln/>
        </p:spPr>
        <p:txBody>
          <a:bodyPr/>
          <a:lstStyle>
            <a:lvl1pPr>
              <a:defRPr/>
            </a:lvl1pPr>
          </a:lstStyle>
          <a:p>
            <a:pPr>
              <a:defRPr/>
            </a:pPr>
            <a:r>
              <a:rPr lang="en-US"/>
              <a:t>Kendrick Kay, CMRR, University of Minnesota, http://cvnlab.net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0"/>
            <a:ext cx="9144000" cy="914400"/>
          </a:xfrm>
          <a:prstGeom prst="rect">
            <a:avLst/>
          </a:prstGeom>
          <a:solidFill>
            <a:srgbClr val="D8E0F0"/>
          </a:solidFill>
          <a:ln w="9525">
            <a:noFill/>
            <a:miter lim="800000"/>
            <a:headEnd/>
            <a:tailEnd/>
          </a:ln>
        </p:spPr>
        <p:txBody>
          <a:bodyPr wrap="none" anchor="ctr">
            <a:prstTxWarp prst="textNoShape">
              <a:avLst/>
            </a:prstTxWarp>
          </a:bodyPr>
          <a:lstStyle/>
          <a:p>
            <a:pPr>
              <a:defRPr/>
            </a:pPr>
            <a:endParaRPr lang="en-US">
              <a:latin typeface="Arial" charset="0"/>
              <a:ea typeface="ＭＳ Ｐゴシック" charset="-128"/>
              <a:cs typeface="ＭＳ Ｐゴシック" charset="-128"/>
            </a:endParaRPr>
          </a:p>
        </p:txBody>
      </p:sp>
      <p:pic>
        <p:nvPicPr>
          <p:cNvPr id="5" name="Picture 6" descr="zebra.png"/>
          <p:cNvPicPr>
            <a:picLocks noChangeAspect="1"/>
          </p:cNvPicPr>
          <p:nvPr userDrawn="1"/>
        </p:nvPicPr>
        <p:blipFill>
          <a:blip r:embed="rId2"/>
          <a:srcRect l="16774" t="14452" r="4301" b="73161"/>
          <a:stretch>
            <a:fillRect/>
          </a:stretch>
        </p:blipFill>
        <p:spPr bwMode="auto">
          <a:xfrm>
            <a:off x="-76200" y="0"/>
            <a:ext cx="9321800" cy="914400"/>
          </a:xfrm>
          <a:prstGeom prst="rect">
            <a:avLst/>
          </a:prstGeom>
          <a:noFill/>
          <a:ln w="9525">
            <a:noFill/>
            <a:miter lim="800000"/>
            <a:headEnd/>
            <a:tailEnd/>
          </a:ln>
        </p:spPr>
      </p:pic>
      <p:sp>
        <p:nvSpPr>
          <p:cNvPr id="6" name="Line 5"/>
          <p:cNvSpPr>
            <a:spLocks noChangeShapeType="1"/>
          </p:cNvSpPr>
          <p:nvPr userDrawn="1"/>
        </p:nvSpPr>
        <p:spPr bwMode="auto">
          <a:xfrm>
            <a:off x="0" y="914400"/>
            <a:ext cx="9144000" cy="0"/>
          </a:xfrm>
          <a:prstGeom prst="line">
            <a:avLst/>
          </a:prstGeom>
          <a:noFill/>
          <a:ln w="19050">
            <a:solidFill>
              <a:schemeClr val="accent3">
                <a:lumMod val="75000"/>
              </a:schemeClr>
            </a:solidFill>
            <a:round/>
            <a:headEnd/>
            <a:tailEnd/>
          </a:ln>
        </p:spPr>
        <p:txBody>
          <a:bodyPr wrap="none" anchor="ctr">
            <a:prstTxWarp prst="textNoShape">
              <a:avLst/>
            </a:prstTxWarp>
          </a:bodyPr>
          <a:lstStyle/>
          <a:p>
            <a:pPr>
              <a:defRPr/>
            </a:pPr>
            <a:endParaRPr lang="en-US">
              <a:latin typeface="Arial" charset="0"/>
              <a:ea typeface="ＭＳ Ｐゴシック" charset="-128"/>
              <a:cs typeface="ＭＳ Ｐゴシック" charset="-128"/>
            </a:endParaRPr>
          </a:p>
        </p:txBody>
      </p:sp>
      <p:sp>
        <p:nvSpPr>
          <p:cNvPr id="2" name="Title 1"/>
          <p:cNvSpPr>
            <a:spLocks noGrp="1"/>
          </p:cNvSpPr>
          <p:nvPr>
            <p:ph type="title"/>
          </p:nvPr>
        </p:nvSpPr>
        <p:spPr>
          <a:xfrm>
            <a:off x="0" y="93133"/>
            <a:ext cx="9144000" cy="1066800"/>
          </a:xfrm>
          <a:prstGeom prst="rect">
            <a:avLst/>
          </a:prstGeom>
        </p:spPr>
        <p:txBody>
          <a:bodyPr/>
          <a:lstStyle>
            <a:lvl1pPr>
              <a:defRPr>
                <a:solidFill>
                  <a:srgbClr val="EFEFEF"/>
                </a:solidFill>
              </a:defRPr>
            </a:lvl1pPr>
          </a:lstStyle>
          <a:p>
            <a:r>
              <a:rPr lang="en-US"/>
              <a:t>Click to edit Master title style</a:t>
            </a:r>
          </a:p>
        </p:txBody>
      </p:sp>
      <p:sp>
        <p:nvSpPr>
          <p:cNvPr id="3" name="Content Placeholder 2"/>
          <p:cNvSpPr>
            <a:spLocks noGrp="1"/>
          </p:cNvSpPr>
          <p:nvPr>
            <p:ph idx="1"/>
          </p:nvPr>
        </p:nvSpPr>
        <p:spPr>
          <a:xfrm>
            <a:off x="162360" y="1031190"/>
            <a:ext cx="8799146"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10" name="Rectangle 5"/>
          <p:cNvSpPr>
            <a:spLocks noGrp="1" noChangeArrowheads="1"/>
          </p:cNvSpPr>
          <p:nvPr>
            <p:ph type="ftr" sz="quarter" idx="3"/>
          </p:nvPr>
        </p:nvSpPr>
        <p:spPr>
          <a:xfrm>
            <a:off x="63500" y="6527800"/>
            <a:ext cx="9144000" cy="381000"/>
          </a:xfrm>
          <a:prstGeom prst="rect">
            <a:avLst/>
          </a:prstGeom>
        </p:spPr>
        <p:txBody>
          <a:bodyPr/>
          <a:lstStyle>
            <a:lvl1pPr algn="l">
              <a:defRPr sz="1200" i="1">
                <a:solidFill>
                  <a:srgbClr val="6C6C6C"/>
                </a:solidFill>
              </a:defRPr>
            </a:lvl1pPr>
          </a:lstStyle>
          <a:p>
            <a:pPr>
              <a:defRPr/>
            </a:pPr>
            <a:r>
              <a:rPr lang="en-US" dirty="0"/>
              <a:t>Kendrick Kay, CMRR, University of Minnesota, http://cvnlab.net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0668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04800" y="1066800"/>
            <a:ext cx="4191000"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66800"/>
            <a:ext cx="4191000"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6223000" y="6451600"/>
            <a:ext cx="2895600" cy="457200"/>
          </a:xfrm>
          <a:prstGeom prst="rect">
            <a:avLst/>
          </a:prstGeom>
          <a:ln/>
        </p:spPr>
        <p:txBody>
          <a:bodyPr/>
          <a:lstStyle>
            <a:lvl1pPr>
              <a:defRPr/>
            </a:lvl1pPr>
          </a:lstStyle>
          <a:p>
            <a:pPr>
              <a:defRPr/>
            </a:pPr>
            <a:r>
              <a:rPr lang="en-US"/>
              <a:t>Kendrick Kay, CMRR, University of Minnesota, http://cvnlab.net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6223000" y="6451600"/>
            <a:ext cx="2895600" cy="457200"/>
          </a:xfrm>
          <a:prstGeom prst="rect">
            <a:avLst/>
          </a:prstGeom>
          <a:ln/>
        </p:spPr>
        <p:txBody>
          <a:bodyPr/>
          <a:lstStyle>
            <a:lvl1pPr>
              <a:defRPr/>
            </a:lvl1pPr>
          </a:lstStyle>
          <a:p>
            <a:pPr>
              <a:defRPr/>
            </a:pPr>
            <a:r>
              <a:rPr lang="en-US"/>
              <a:t>Kendrick Kay, CMRR, University of Minnesota, http://cvnlab.net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066800"/>
          </a:xfrm>
          <a:prstGeom prst="rect">
            <a:avLst/>
          </a:prstGeom>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6223000" y="6451600"/>
            <a:ext cx="2895600" cy="457200"/>
          </a:xfrm>
          <a:prstGeom prst="rect">
            <a:avLst/>
          </a:prstGeom>
          <a:ln/>
        </p:spPr>
        <p:txBody>
          <a:bodyPr/>
          <a:lstStyle>
            <a:lvl1pPr>
              <a:defRPr/>
            </a:lvl1pPr>
          </a:lstStyle>
          <a:p>
            <a:pPr>
              <a:defRPr/>
            </a:pPr>
            <a:r>
              <a:rPr lang="en-US"/>
              <a:t>Kendrick Kay, CMRR, University of Minnesota, http://cvnlab.net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6223000" y="6451600"/>
            <a:ext cx="2895600" cy="457200"/>
          </a:xfrm>
          <a:prstGeom prst="rect">
            <a:avLst/>
          </a:prstGeom>
          <a:ln/>
        </p:spPr>
        <p:txBody>
          <a:bodyPr/>
          <a:lstStyle>
            <a:lvl1pPr>
              <a:defRPr/>
            </a:lvl1pPr>
          </a:lstStyle>
          <a:p>
            <a:pPr>
              <a:defRPr/>
            </a:pPr>
            <a:r>
              <a:rPr lang="en-US"/>
              <a:t>Kendrick Kay, CMRR, University of Minnesota, http://cvnlab.net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6223000" y="6451600"/>
            <a:ext cx="2895600" cy="457200"/>
          </a:xfrm>
          <a:prstGeom prst="rect">
            <a:avLst/>
          </a:prstGeom>
          <a:ln/>
        </p:spPr>
        <p:txBody>
          <a:bodyPr/>
          <a:lstStyle>
            <a:lvl1pPr>
              <a:defRPr/>
            </a:lvl1pPr>
          </a:lstStyle>
          <a:p>
            <a:pPr>
              <a:defRPr/>
            </a:pPr>
            <a:r>
              <a:rPr lang="en-US"/>
              <a:t>Kendrick Kay, CMRR, University of Minnesota, http://cvnlab.net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6223000" y="6451600"/>
            <a:ext cx="2895600" cy="457200"/>
          </a:xfrm>
          <a:prstGeom prst="rect">
            <a:avLst/>
          </a:prstGeom>
          <a:ln/>
        </p:spPr>
        <p:txBody>
          <a:bodyPr/>
          <a:lstStyle>
            <a:lvl1pPr>
              <a:defRPr/>
            </a:lvl1pPr>
          </a:lstStyle>
          <a:p>
            <a:pPr>
              <a:defRPr/>
            </a:pPr>
            <a:r>
              <a:rPr lang="en-US"/>
              <a:t>Kendrick Kay, CMRR, University of Minnesota, http://cvnlab.net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04800" y="1066800"/>
            <a:ext cx="8534400" cy="5791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7"/>
          <p:cNvSpPr>
            <a:spLocks noChangeArrowheads="1"/>
          </p:cNvSpPr>
          <p:nvPr userDrawn="1"/>
        </p:nvSpPr>
        <p:spPr bwMode="auto">
          <a:xfrm>
            <a:off x="0" y="0"/>
            <a:ext cx="9144000" cy="6858000"/>
          </a:xfrm>
          <a:prstGeom prst="rect">
            <a:avLst/>
          </a:prstGeom>
          <a:noFill/>
          <a:ln w="9525">
            <a:noFill/>
            <a:miter lim="800000"/>
            <a:headEnd/>
            <a:tailEnd/>
          </a:ln>
        </p:spPr>
        <p:txBody>
          <a:bodyPr wrap="none" anchor="ctr">
            <a:prstTxWarp prst="textNoShape">
              <a:avLst/>
            </a:prstTxWarp>
          </a:bodyPr>
          <a:lstStyle/>
          <a:p>
            <a:pPr>
              <a:defRPr/>
            </a:pPr>
            <a:endParaRPr lang="en-US">
              <a:latin typeface="Arial" charset="0"/>
              <a:ea typeface="ＭＳ Ｐゴシック" charset="-128"/>
              <a:cs typeface="ＭＳ Ｐゴシック" charset="-128"/>
            </a:endParaRP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a:defRPr/>
            </a:pPr>
            <a:endParaRPr lang="en-US"/>
          </a:p>
        </p:txBody>
      </p:sp>
      <p:sp>
        <p:nvSpPr>
          <p:cNvPr id="8" name="Rectangle 5"/>
          <p:cNvSpPr>
            <a:spLocks noGrp="1" noChangeArrowheads="1"/>
          </p:cNvSpPr>
          <p:nvPr>
            <p:ph type="ftr" sz="quarter" idx="3"/>
          </p:nvPr>
        </p:nvSpPr>
        <p:spPr>
          <a:xfrm>
            <a:off x="63500" y="6527800"/>
            <a:ext cx="9144000" cy="381000"/>
          </a:xfrm>
          <a:prstGeom prst="rect">
            <a:avLst/>
          </a:prstGeom>
        </p:spPr>
        <p:txBody>
          <a:bodyPr/>
          <a:lstStyle>
            <a:lvl1pPr algn="l">
              <a:defRPr sz="1200" i="1">
                <a:solidFill>
                  <a:srgbClr val="6C6C6C"/>
                </a:solidFill>
              </a:defRPr>
            </a:lvl1pPr>
          </a:lstStyle>
          <a:p>
            <a:pPr>
              <a:defRPr/>
            </a:pPr>
            <a:r>
              <a:rPr lang="en-US" dirty="0"/>
              <a:t>Kendrick Kay, CMRR, University of Minnesota, http://cvnlab.net</a:t>
            </a:r>
          </a:p>
        </p:txBody>
      </p:sp>
      <p:sp>
        <p:nvSpPr>
          <p:cNvPr id="9" name="TextBox 8"/>
          <p:cNvSpPr txBox="1"/>
          <p:nvPr userDrawn="1"/>
        </p:nvSpPr>
        <p:spPr>
          <a:xfrm>
            <a:off x="8509000" y="6962001"/>
            <a:ext cx="618067" cy="276999"/>
          </a:xfrm>
          <a:prstGeom prst="rect">
            <a:avLst/>
          </a:prstGeom>
          <a:noFill/>
        </p:spPr>
        <p:txBody>
          <a:bodyPr wrap="square" rtlCol="0">
            <a:spAutoFit/>
          </a:bodyPr>
          <a:lstStyle/>
          <a:p>
            <a:pPr algn="r"/>
            <a:fld id="{C24C916A-E501-C14E-B763-56C9AA78CE8B}" type="slidenum">
              <a:rPr lang="en-US" sz="1200">
                <a:solidFill>
                  <a:srgbClr val="6C6C6C"/>
                </a:solidFill>
              </a:rPr>
              <a:pPr algn="r"/>
              <a:t>‹#›</a:t>
            </a:fld>
            <a:r>
              <a:rPr lang="en-US" sz="1200">
                <a:solidFill>
                  <a:srgbClr val="6C6C6C"/>
                </a:solidFill>
              </a:rPr>
              <a:t>/17</a:t>
            </a:r>
          </a:p>
        </p:txBody>
      </p:sp>
    </p:spTree>
  </p:cSld>
  <p:clrMap bg1="lt1" tx1="dk1" bg2="lt2" tx2="dk2" accent1="accent1" accent2="accent2" accent3="accent3" accent4="accent4" accent5="accent5" accent6="accent6" hlink="hlink" folHlink="folHlink"/>
  <p:sldLayoutIdLst>
    <p:sldLayoutId id="2147483769" r:id="rId1"/>
    <p:sldLayoutId id="214748377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sldNum="0" hdr="0" dt="0"/>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fontAlgn="base">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6pPr>
      <a:lvl7pPr marL="914400" algn="ctr" rtl="0" fontAlgn="base">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7pPr>
      <a:lvl8pPr marL="1371600" algn="ctr" rtl="0" fontAlgn="base">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8pPr>
      <a:lvl9pPr marL="1828800" algn="ctr" rtl="0" fontAlgn="base">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ZPGm9zdviS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zebra.png"/>
          <p:cNvPicPr>
            <a:picLocks noChangeAspect="1"/>
          </p:cNvPicPr>
          <p:nvPr/>
        </p:nvPicPr>
        <p:blipFill>
          <a:blip r:embed="rId3"/>
          <a:srcRect/>
          <a:stretch>
            <a:fillRect/>
          </a:stretch>
        </p:blipFill>
        <p:spPr bwMode="auto">
          <a:xfrm>
            <a:off x="-990600" y="-304800"/>
            <a:ext cx="11811000" cy="7381875"/>
          </a:xfrm>
          <a:prstGeom prst="rect">
            <a:avLst/>
          </a:prstGeom>
          <a:noFill/>
          <a:ln w="9525">
            <a:noFill/>
            <a:miter lim="800000"/>
            <a:headEnd/>
            <a:tailEnd/>
          </a:ln>
        </p:spPr>
      </p:pic>
      <p:sp>
        <p:nvSpPr>
          <p:cNvPr id="15363" name="Rectangle 2"/>
          <p:cNvSpPr>
            <a:spLocks noGrp="1" noChangeArrowheads="1"/>
          </p:cNvSpPr>
          <p:nvPr>
            <p:ph type="ctrTitle"/>
          </p:nvPr>
        </p:nvSpPr>
        <p:spPr bwMode="auto">
          <a:xfrm>
            <a:off x="152402" y="761010"/>
            <a:ext cx="8957731" cy="17526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3200" dirty="0">
                <a:solidFill>
                  <a:srgbClr val="FFFFFF"/>
                </a:solidFill>
              </a:rPr>
              <a:t>Good scientific writing,</a:t>
            </a:r>
            <a:br>
              <a:rPr lang="en-US" sz="3200" dirty="0">
                <a:solidFill>
                  <a:srgbClr val="FFFFFF"/>
                </a:solidFill>
              </a:rPr>
            </a:br>
            <a:r>
              <a:rPr lang="en-US" sz="3200" dirty="0">
                <a:solidFill>
                  <a:srgbClr val="FFFFFF"/>
                </a:solidFill>
              </a:rPr>
              <a:t>and how to achieve it</a:t>
            </a:r>
            <a:endParaRPr lang="en-US" sz="3200" b="0" dirty="0">
              <a:solidFill>
                <a:srgbClr val="FFFFFF"/>
              </a:solidFill>
            </a:endParaRPr>
          </a:p>
        </p:txBody>
      </p:sp>
      <p:sp>
        <p:nvSpPr>
          <p:cNvPr id="8" name="Line 5"/>
          <p:cNvSpPr>
            <a:spLocks noChangeShapeType="1"/>
          </p:cNvSpPr>
          <p:nvPr/>
        </p:nvSpPr>
        <p:spPr bwMode="auto">
          <a:xfrm>
            <a:off x="-1043950" y="2743917"/>
            <a:ext cx="11924731" cy="0"/>
          </a:xfrm>
          <a:prstGeom prst="line">
            <a:avLst/>
          </a:prstGeom>
          <a:noFill/>
          <a:ln w="19050">
            <a:solidFill>
              <a:schemeClr val="accent3">
                <a:lumMod val="75000"/>
              </a:schemeClr>
            </a:solidFill>
            <a:round/>
            <a:headEnd/>
            <a:tailEnd/>
          </a:ln>
        </p:spPr>
        <p:txBody>
          <a:bodyPr wrap="none" anchor="ctr">
            <a:prstTxWarp prst="textNoShape">
              <a:avLst/>
            </a:prstTxWarp>
          </a:bodyPr>
          <a:lstStyle/>
          <a:p>
            <a:pPr>
              <a:defRPr/>
            </a:pPr>
            <a:endParaRPr lang="en-US">
              <a:latin typeface="Arial" charset="0"/>
              <a:ea typeface="ＭＳ Ｐゴシック" charset="-128"/>
              <a:cs typeface="ＭＳ Ｐゴシック" charset="-128"/>
            </a:endParaRPr>
          </a:p>
        </p:txBody>
      </p:sp>
      <p:sp>
        <p:nvSpPr>
          <p:cNvPr id="5" name="Subtitle 4">
            <a:extLst>
              <a:ext uri="{FF2B5EF4-FFF2-40B4-BE49-F238E27FC236}">
                <a16:creationId xmlns:a16="http://schemas.microsoft.com/office/drawing/2014/main" id="{17390440-1179-D87D-C321-6A5E5E214F6B}"/>
              </a:ext>
            </a:extLst>
          </p:cNvPr>
          <p:cNvSpPr>
            <a:spLocks noGrp="1"/>
          </p:cNvSpPr>
          <p:nvPr>
            <p:ph type="subTitle" idx="1"/>
          </p:nvPr>
        </p:nvSpPr>
        <p:spPr/>
        <p:txBody>
          <a:bodyPr/>
          <a:lstStyle/>
          <a:p>
            <a:endParaRPr lang="en-US"/>
          </a:p>
        </p:txBody>
      </p:sp>
      <p:sp>
        <p:nvSpPr>
          <p:cNvPr id="7" name="Rectangle 6">
            <a:extLst>
              <a:ext uri="{FF2B5EF4-FFF2-40B4-BE49-F238E27FC236}">
                <a16:creationId xmlns:a16="http://schemas.microsoft.com/office/drawing/2014/main" id="{0523880F-C124-58DE-827F-CBF71171817E}"/>
              </a:ext>
            </a:extLst>
          </p:cNvPr>
          <p:cNvSpPr/>
          <p:nvPr/>
        </p:nvSpPr>
        <p:spPr bwMode="auto">
          <a:xfrm>
            <a:off x="-1219200" y="2743200"/>
            <a:ext cx="12268200" cy="441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9" name="Rectangle 3">
            <a:extLst>
              <a:ext uri="{FF2B5EF4-FFF2-40B4-BE49-F238E27FC236}">
                <a16:creationId xmlns:a16="http://schemas.microsoft.com/office/drawing/2014/main" id="{F35F34CE-3F24-641C-6704-DFA761CF5314}"/>
              </a:ext>
            </a:extLst>
          </p:cNvPr>
          <p:cNvSpPr txBox="1">
            <a:spLocks noChangeArrowheads="1"/>
          </p:cNvSpPr>
          <p:nvPr/>
        </p:nvSpPr>
        <p:spPr bwMode="auto">
          <a:xfrm>
            <a:off x="-118532" y="2895600"/>
            <a:ext cx="9499600" cy="33413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eaLnBrk="1" hangingPunct="1"/>
            <a:r>
              <a:rPr lang="en-US" sz="2800" b="1" kern="0"/>
              <a:t>Kendrick Kay</a:t>
            </a:r>
          </a:p>
          <a:p>
            <a:pPr eaLnBrk="1" hangingPunct="1"/>
            <a:r>
              <a:rPr lang="en-US" sz="2800" kern="0"/>
              <a:t>kay@umn.edu • http://cvnlab.net</a:t>
            </a:r>
            <a:endParaRPr lang="en-US" sz="2800" b="1" kern="0"/>
          </a:p>
        </p:txBody>
      </p:sp>
      <p:pic>
        <p:nvPicPr>
          <p:cNvPr id="10" name="Picture 9">
            <a:extLst>
              <a:ext uri="{FF2B5EF4-FFF2-40B4-BE49-F238E27FC236}">
                <a16:creationId xmlns:a16="http://schemas.microsoft.com/office/drawing/2014/main" id="{5511816D-74E8-3342-0924-DC288031C8E7}"/>
              </a:ext>
            </a:extLst>
          </p:cNvPr>
          <p:cNvPicPr>
            <a:picLocks noChangeAspect="1"/>
          </p:cNvPicPr>
          <p:nvPr/>
        </p:nvPicPr>
        <p:blipFill>
          <a:blip r:embed="rId4"/>
          <a:stretch>
            <a:fillRect/>
          </a:stretch>
        </p:blipFill>
        <p:spPr>
          <a:xfrm>
            <a:off x="3505200" y="5193618"/>
            <a:ext cx="1983793" cy="1359582"/>
          </a:xfrm>
          <a:prstGeom prst="rect">
            <a:avLst/>
          </a:prstGeom>
        </p:spPr>
      </p:pic>
      <p:sp>
        <p:nvSpPr>
          <p:cNvPr id="11" name="Rectangle 3">
            <a:extLst>
              <a:ext uri="{FF2B5EF4-FFF2-40B4-BE49-F238E27FC236}">
                <a16:creationId xmlns:a16="http://schemas.microsoft.com/office/drawing/2014/main" id="{C5AF7AEB-190C-24DD-6E98-D7E56E73B472}"/>
              </a:ext>
            </a:extLst>
          </p:cNvPr>
          <p:cNvSpPr txBox="1">
            <a:spLocks noChangeArrowheads="1"/>
          </p:cNvSpPr>
          <p:nvPr/>
        </p:nvSpPr>
        <p:spPr bwMode="auto">
          <a:xfrm>
            <a:off x="-127000" y="4038600"/>
            <a:ext cx="9499600" cy="18861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eaLnBrk="1" hangingPunct="1"/>
            <a:r>
              <a:rPr lang="en-US" sz="2800">
                <a:solidFill>
                  <a:srgbClr val="000000"/>
                </a:solidFill>
              </a:rPr>
              <a:t>Center for Magnetic Resonance Research (CMRR)</a:t>
            </a:r>
          </a:p>
          <a:p>
            <a:pPr eaLnBrk="1" hangingPunct="1"/>
            <a:r>
              <a:rPr lang="en-US" sz="2800">
                <a:solidFill>
                  <a:srgbClr val="000000"/>
                </a:solidFill>
              </a:rPr>
              <a:t>University of Minnesota, Twin Cities</a:t>
            </a:r>
          </a:p>
        </p:txBody>
      </p:sp>
      <p:sp>
        <p:nvSpPr>
          <p:cNvPr id="12" name="Line 5">
            <a:extLst>
              <a:ext uri="{FF2B5EF4-FFF2-40B4-BE49-F238E27FC236}">
                <a16:creationId xmlns:a16="http://schemas.microsoft.com/office/drawing/2014/main" id="{3008640C-1909-3C52-68E5-3A36B48053F8}"/>
              </a:ext>
            </a:extLst>
          </p:cNvPr>
          <p:cNvSpPr>
            <a:spLocks noChangeShapeType="1"/>
          </p:cNvSpPr>
          <p:nvPr/>
        </p:nvSpPr>
        <p:spPr bwMode="auto">
          <a:xfrm>
            <a:off x="-1043950" y="2743917"/>
            <a:ext cx="11924731" cy="0"/>
          </a:xfrm>
          <a:prstGeom prst="line">
            <a:avLst/>
          </a:prstGeom>
          <a:noFill/>
          <a:ln w="19050">
            <a:solidFill>
              <a:schemeClr val="accent3">
                <a:lumMod val="75000"/>
              </a:schemeClr>
            </a:solidFill>
            <a:round/>
            <a:headEnd/>
            <a:tailEnd/>
          </a:ln>
        </p:spPr>
        <p:txBody>
          <a:bodyPr wrap="none" anchor="ctr">
            <a:prstTxWarp prst="textNoShape">
              <a:avLst/>
            </a:prstTxWarp>
          </a:bodyPr>
          <a:lstStyle/>
          <a:p>
            <a:pPr>
              <a:defRPr/>
            </a:pPr>
            <a:endParaRPr lang="en-US">
              <a:latin typeface="Arial" charset="0"/>
              <a:ea typeface="ＭＳ Ｐゴシック" charset="-128"/>
              <a:cs typeface="ＭＳ Ｐゴシック" charset="-128"/>
            </a:endParaRPr>
          </a:p>
        </p:txBody>
      </p:sp>
      <p:sp>
        <p:nvSpPr>
          <p:cNvPr id="13" name="TextBox 12">
            <a:extLst>
              <a:ext uri="{FF2B5EF4-FFF2-40B4-BE49-F238E27FC236}">
                <a16:creationId xmlns:a16="http://schemas.microsoft.com/office/drawing/2014/main" id="{E5550B2E-929B-0606-D7C2-D6FB80906FDC}"/>
              </a:ext>
            </a:extLst>
          </p:cNvPr>
          <p:cNvSpPr txBox="1"/>
          <p:nvPr/>
        </p:nvSpPr>
        <p:spPr>
          <a:xfrm>
            <a:off x="1199302" y="5258955"/>
            <a:ext cx="1696298" cy="400110"/>
          </a:xfrm>
          <a:prstGeom prst="rect">
            <a:avLst/>
          </a:prstGeom>
          <a:noFill/>
        </p:spPr>
        <p:txBody>
          <a:bodyPr wrap="none" rtlCol="0">
            <a:spAutoFit/>
          </a:bodyPr>
          <a:lstStyle/>
          <a:p>
            <a:pPr algn="ctr"/>
            <a:r>
              <a:rPr lang="en-US" sz="2000"/>
              <a:t>These slides:</a:t>
            </a:r>
          </a:p>
        </p:txBody>
      </p:sp>
      <p:sp>
        <p:nvSpPr>
          <p:cNvPr id="15" name="TextBox 14">
            <a:extLst>
              <a:ext uri="{FF2B5EF4-FFF2-40B4-BE49-F238E27FC236}">
                <a16:creationId xmlns:a16="http://schemas.microsoft.com/office/drawing/2014/main" id="{8EFE48D0-5D01-EB0E-DFB1-C1797E42630C}"/>
              </a:ext>
            </a:extLst>
          </p:cNvPr>
          <p:cNvSpPr txBox="1"/>
          <p:nvPr/>
        </p:nvSpPr>
        <p:spPr>
          <a:xfrm>
            <a:off x="6096000" y="5257800"/>
            <a:ext cx="2320558" cy="400110"/>
          </a:xfrm>
          <a:prstGeom prst="rect">
            <a:avLst/>
          </a:prstGeom>
          <a:noFill/>
        </p:spPr>
        <p:txBody>
          <a:bodyPr wrap="square" rtlCol="0">
            <a:spAutoFit/>
          </a:bodyPr>
          <a:lstStyle/>
          <a:p>
            <a:pPr algn="ctr"/>
            <a:r>
              <a:rPr lang="en-US" sz="2000"/>
              <a:t>More information:</a:t>
            </a:r>
          </a:p>
        </p:txBody>
      </p:sp>
      <p:pic>
        <p:nvPicPr>
          <p:cNvPr id="17" name="Picture 16">
            <a:extLst>
              <a:ext uri="{FF2B5EF4-FFF2-40B4-BE49-F238E27FC236}">
                <a16:creationId xmlns:a16="http://schemas.microsoft.com/office/drawing/2014/main" id="{95F8DBBF-B09A-1C38-D3E1-D4B112932E3C}"/>
              </a:ext>
            </a:extLst>
          </p:cNvPr>
          <p:cNvPicPr>
            <a:picLocks noChangeAspect="1"/>
          </p:cNvPicPr>
          <p:nvPr/>
        </p:nvPicPr>
        <p:blipFill>
          <a:blip r:embed="rId5"/>
          <a:stretch>
            <a:fillRect/>
          </a:stretch>
        </p:blipFill>
        <p:spPr>
          <a:xfrm>
            <a:off x="1488369" y="5587436"/>
            <a:ext cx="1118164" cy="1118164"/>
          </a:xfrm>
          <a:prstGeom prst="rect">
            <a:avLst/>
          </a:prstGeom>
        </p:spPr>
      </p:pic>
      <p:pic>
        <p:nvPicPr>
          <p:cNvPr id="20" name="Picture 19">
            <a:extLst>
              <a:ext uri="{FF2B5EF4-FFF2-40B4-BE49-F238E27FC236}">
                <a16:creationId xmlns:a16="http://schemas.microsoft.com/office/drawing/2014/main" id="{2DEA6A06-CC50-7DCA-94BC-2B8A1382D32B}"/>
              </a:ext>
            </a:extLst>
          </p:cNvPr>
          <p:cNvPicPr>
            <a:picLocks noChangeAspect="1"/>
          </p:cNvPicPr>
          <p:nvPr/>
        </p:nvPicPr>
        <p:blipFill>
          <a:blip r:embed="rId6"/>
          <a:stretch>
            <a:fillRect/>
          </a:stretch>
        </p:blipFill>
        <p:spPr>
          <a:xfrm>
            <a:off x="6692336" y="5595226"/>
            <a:ext cx="1118164" cy="1118164"/>
          </a:xfrm>
          <a:prstGeom prst="rect">
            <a:avLst/>
          </a:prstGeom>
        </p:spPr>
      </p:pic>
    </p:spTree>
    <p:extLst>
      <p:ext uri="{BB962C8B-B14F-4D97-AF65-F5344CB8AC3E}">
        <p14:creationId xmlns:p14="http://schemas.microsoft.com/office/powerpoint/2010/main" val="3290733816"/>
      </p:ext>
    </p:extLst>
  </p:cSld>
  <p:clrMapOvr>
    <a:masterClrMapping/>
  </p:clrMapOvr>
  <mc:AlternateContent xmlns:mc="http://schemas.openxmlformats.org/markup-compatibility/2006" xmlns:p14="http://schemas.microsoft.com/office/powerpoint/2010/main">
    <mc:Choice Requires="p14">
      <p:transition spd="slow" p14:dur="2000" advTm="532"/>
    </mc:Choice>
    <mc:Fallback xmlns="">
      <p:transition spd="slow" advTm="53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EE918-051B-ECE7-BDE1-69465186DF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9A9DCB-7698-A298-6C44-6C5418C3FD2A}"/>
              </a:ext>
            </a:extLst>
          </p:cNvPr>
          <p:cNvSpPr>
            <a:spLocks noGrp="1"/>
          </p:cNvSpPr>
          <p:nvPr>
            <p:ph type="title"/>
          </p:nvPr>
        </p:nvSpPr>
        <p:spPr/>
        <p:txBody>
          <a:bodyPr/>
          <a:lstStyle/>
          <a:p>
            <a:r>
              <a:rPr lang="en-US" sz="3400"/>
              <a:t>Hallmarks of bad scientific writing</a:t>
            </a:r>
          </a:p>
        </p:txBody>
      </p:sp>
      <p:sp>
        <p:nvSpPr>
          <p:cNvPr id="3" name="Content Placeholder 2">
            <a:extLst>
              <a:ext uri="{FF2B5EF4-FFF2-40B4-BE49-F238E27FC236}">
                <a16:creationId xmlns:a16="http://schemas.microsoft.com/office/drawing/2014/main" id="{E9239F43-993C-A815-0DA0-A14260BF8725}"/>
              </a:ext>
            </a:extLst>
          </p:cNvPr>
          <p:cNvSpPr>
            <a:spLocks noGrp="1"/>
          </p:cNvSpPr>
          <p:nvPr>
            <p:ph idx="1"/>
          </p:nvPr>
        </p:nvSpPr>
        <p:spPr/>
        <p:txBody>
          <a:bodyPr/>
          <a:lstStyle/>
          <a:p>
            <a:pPr marL="457200" indent="-457200">
              <a:buFont typeface="+mj-lt"/>
              <a:buAutoNum type="arabicPeriod"/>
            </a:pPr>
            <a:r>
              <a:rPr lang="en-US" sz="2400">
                <a:solidFill>
                  <a:srgbClr val="FF0000"/>
                </a:solidFill>
              </a:rPr>
              <a:t>Not true. (The ideas are just wrong.)</a:t>
            </a:r>
          </a:p>
          <a:p>
            <a:pPr marL="457200" indent="-457200">
              <a:buFont typeface="+mj-lt"/>
              <a:buAutoNum type="arabicPeriod"/>
            </a:pPr>
            <a:r>
              <a:rPr lang="en-US" sz="2400">
                <a:solidFill>
                  <a:srgbClr val="FF0000"/>
                </a:solidFill>
              </a:rPr>
              <a:t>Not clear. (The ideas are presented in a muddled way.)</a:t>
            </a:r>
          </a:p>
          <a:p>
            <a:pPr marL="457200" indent="-457200">
              <a:buFont typeface="+mj-lt"/>
              <a:buAutoNum type="arabicPeriod"/>
            </a:pPr>
            <a:r>
              <a:rPr lang="en-US" sz="2400">
                <a:solidFill>
                  <a:srgbClr val="FF0000"/>
                </a:solidFill>
              </a:rPr>
              <a:t>Poor narrative. (Not clear what the logical relationships between ideas are.)</a:t>
            </a:r>
          </a:p>
          <a:p>
            <a:pPr marL="457200" indent="-457200">
              <a:buFont typeface="+mj-lt"/>
              <a:buAutoNum type="arabicPeriod"/>
            </a:pPr>
            <a:r>
              <a:rPr lang="en-US" sz="2400">
                <a:solidFill>
                  <a:srgbClr val="FF0000"/>
                </a:solidFill>
              </a:rPr>
              <a:t>Incomplete. (Relevant ideas are not provided.)</a:t>
            </a:r>
          </a:p>
          <a:p>
            <a:pPr marL="457200" indent="-457200">
              <a:buFont typeface="+mj-lt"/>
              <a:buAutoNum type="arabicPeriod"/>
            </a:pPr>
            <a:r>
              <a:rPr lang="en-US" sz="2400">
                <a:solidFill>
                  <a:srgbClr val="FF0000"/>
                </a:solidFill>
              </a:rPr>
              <a:t>Bloated. (Too many irrelevant ideas.)</a:t>
            </a:r>
          </a:p>
          <a:p>
            <a:pPr marL="457200" indent="-457200">
              <a:buFont typeface="+mj-lt"/>
              <a:buAutoNum type="arabicPeriod"/>
            </a:pPr>
            <a:r>
              <a:rPr lang="en-US" sz="2400">
                <a:solidFill>
                  <a:srgbClr val="FF0000"/>
                </a:solidFill>
              </a:rPr>
              <a:t>Boring. (Not capturing the reader’s attention.)</a:t>
            </a:r>
            <a:endParaRPr lang="en-US" sz="2000">
              <a:solidFill>
                <a:srgbClr val="FF0000"/>
              </a:solidFill>
            </a:endParaRPr>
          </a:p>
        </p:txBody>
      </p:sp>
      <p:sp>
        <p:nvSpPr>
          <p:cNvPr id="4" name="Footer Placeholder 3">
            <a:extLst>
              <a:ext uri="{FF2B5EF4-FFF2-40B4-BE49-F238E27FC236}">
                <a16:creationId xmlns:a16="http://schemas.microsoft.com/office/drawing/2014/main" id="{4FC7D9DF-1C9B-33E1-E60E-FED09B2E9365}"/>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A1E252DA-0883-B13F-2234-23168143EC7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2506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80F19-29A0-8867-8BEC-4BD014EDD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84368F-C969-D2A2-ABA0-9D708D282E06}"/>
              </a:ext>
            </a:extLst>
          </p:cNvPr>
          <p:cNvSpPr>
            <a:spLocks noGrp="1"/>
          </p:cNvSpPr>
          <p:nvPr>
            <p:ph type="title"/>
          </p:nvPr>
        </p:nvSpPr>
        <p:spPr/>
        <p:txBody>
          <a:bodyPr/>
          <a:lstStyle/>
          <a:p>
            <a:r>
              <a:rPr lang="en-US" sz="3400"/>
              <a:t>Tips for engaging in the act of writing</a:t>
            </a:r>
          </a:p>
        </p:txBody>
      </p:sp>
      <p:sp>
        <p:nvSpPr>
          <p:cNvPr id="3" name="Content Placeholder 2">
            <a:extLst>
              <a:ext uri="{FF2B5EF4-FFF2-40B4-BE49-F238E27FC236}">
                <a16:creationId xmlns:a16="http://schemas.microsoft.com/office/drawing/2014/main" id="{A176CD09-A38A-1EAF-2E97-1EAA412A9BDA}"/>
              </a:ext>
            </a:extLst>
          </p:cNvPr>
          <p:cNvSpPr>
            <a:spLocks noGrp="1"/>
          </p:cNvSpPr>
          <p:nvPr>
            <p:ph idx="1"/>
          </p:nvPr>
        </p:nvSpPr>
        <p:spPr/>
        <p:txBody>
          <a:bodyPr/>
          <a:lstStyle/>
          <a:p>
            <a:r>
              <a:rPr lang="en-US" sz="2400">
                <a:solidFill>
                  <a:srgbClr val="FF0000"/>
                </a:solidFill>
              </a:rPr>
              <a:t>Scientific writing is a months-long process (a marathon!)</a:t>
            </a:r>
          </a:p>
          <a:p>
            <a:pPr lvl="1"/>
            <a:r>
              <a:rPr lang="en-US" sz="2000">
                <a:solidFill>
                  <a:srgbClr val="FF0000"/>
                </a:solidFill>
              </a:rPr>
              <a:t>Use mental tricks to self-motivate and avoid writer’s block?</a:t>
            </a:r>
          </a:p>
          <a:p>
            <a:pPr lvl="1"/>
            <a:r>
              <a:rPr lang="en-US" sz="2000">
                <a:solidFill>
                  <a:srgbClr val="FF0000"/>
                </a:solidFill>
              </a:rPr>
              <a:t>Force yourself to stay on a strict timeline?</a:t>
            </a:r>
          </a:p>
          <a:p>
            <a:pPr lvl="1"/>
            <a:r>
              <a:rPr lang="en-US" sz="2000">
                <a:solidFill>
                  <a:srgbClr val="FF0000"/>
                </a:solidFill>
              </a:rPr>
              <a:t>Write a little every day?</a:t>
            </a:r>
          </a:p>
          <a:p>
            <a:r>
              <a:rPr lang="en-US" sz="2400">
                <a:solidFill>
                  <a:srgbClr val="FF0000"/>
                </a:solidFill>
              </a:rPr>
              <a:t>How to get the words flowing?</a:t>
            </a:r>
          </a:p>
          <a:p>
            <a:pPr lvl="1"/>
            <a:r>
              <a:rPr lang="en-US" sz="2000">
                <a:solidFill>
                  <a:srgbClr val="FF0000"/>
                </a:solidFill>
              </a:rPr>
              <a:t>Explain it out loud and transcribe what you say </a:t>
            </a:r>
          </a:p>
          <a:p>
            <a:r>
              <a:rPr lang="en-US" sz="2400">
                <a:solidFill>
                  <a:srgbClr val="FF0000"/>
                </a:solidFill>
              </a:rPr>
              <a:t>How to fix your words?</a:t>
            </a:r>
          </a:p>
          <a:p>
            <a:pPr lvl="1"/>
            <a:r>
              <a:rPr lang="en-US" sz="2000">
                <a:solidFill>
                  <a:srgbClr val="FF0000"/>
                </a:solidFill>
              </a:rPr>
              <a:t>Read your writing out loud</a:t>
            </a:r>
          </a:p>
          <a:p>
            <a:pPr lvl="1"/>
            <a:r>
              <a:rPr lang="en-US" sz="2000">
                <a:solidFill>
                  <a:srgbClr val="FF0000"/>
                </a:solidFill>
              </a:rPr>
              <a:t>Use text-to-speech to reduce fatigue?</a:t>
            </a:r>
          </a:p>
          <a:p>
            <a:pPr lvl="1"/>
            <a:r>
              <a:rPr lang="en-US" sz="2000">
                <a:solidFill>
                  <a:srgbClr val="FF0000"/>
                </a:solidFill>
              </a:rPr>
              <a:t>Sleep on it and come back with fresh eyes?</a:t>
            </a:r>
          </a:p>
          <a:p>
            <a:pPr lvl="1"/>
            <a:r>
              <a:rPr lang="en-US" sz="2000">
                <a:solidFill>
                  <a:srgbClr val="FF0000"/>
                </a:solidFill>
              </a:rPr>
              <a:t>Use modern AI tools to help out (e.g. chatGPT)?</a:t>
            </a:r>
          </a:p>
          <a:p>
            <a:r>
              <a:rPr lang="en-US" sz="2400">
                <a:solidFill>
                  <a:srgbClr val="FF0000"/>
                </a:solidFill>
              </a:rPr>
              <a:t>Do writing exercises to improve your general skill?</a:t>
            </a:r>
          </a:p>
          <a:p>
            <a:r>
              <a:rPr lang="en-US" sz="2400" b="1">
                <a:solidFill>
                  <a:srgbClr val="FF0000"/>
                </a:solidFill>
              </a:rPr>
              <a:t>Most importantly, do not prematurely polish your text</a:t>
            </a:r>
          </a:p>
          <a:p>
            <a:endParaRPr lang="en-US" sz="2400">
              <a:solidFill>
                <a:srgbClr val="FF0000"/>
              </a:solidFill>
            </a:endParaRPr>
          </a:p>
        </p:txBody>
      </p:sp>
      <p:sp>
        <p:nvSpPr>
          <p:cNvPr id="4" name="Footer Placeholder 3">
            <a:extLst>
              <a:ext uri="{FF2B5EF4-FFF2-40B4-BE49-F238E27FC236}">
                <a16:creationId xmlns:a16="http://schemas.microsoft.com/office/drawing/2014/main" id="{93F90991-F869-D260-AD51-56F80B0387A4}"/>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A6E4569F-62A4-2C75-78A8-D80B0999285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1252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1"/>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1"/>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chemeClr val="tx1"/>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chemeClr val="tx1"/>
                                      </p:to>
                                    </p:animClr>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9" end="9"/>
                                            </p:txEl>
                                          </p:spTgt>
                                        </p:tgtEl>
                                        <p:attrNameLst>
                                          <p:attrName>ppt_c</p:attrName>
                                        </p:attrNameLst>
                                      </p:cBhvr>
                                      <p:to>
                                        <a:schemeClr val="tx1"/>
                                      </p:to>
                                    </p:animClr>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0" end="10"/>
                                            </p:txEl>
                                          </p:spTgt>
                                        </p:tgtEl>
                                        <p:attrNameLst>
                                          <p:attrName>ppt_c</p:attrName>
                                        </p:attrNameLst>
                                      </p:cBhvr>
                                      <p:to>
                                        <a:schemeClr val="tx1"/>
                                      </p:to>
                                    </p:animClr>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1" end="11"/>
                                            </p:txEl>
                                          </p:spTgt>
                                        </p:tgtEl>
                                        <p:attrNameLst>
                                          <p:attrName>ppt_c</p:attrName>
                                        </p:attrNameLst>
                                      </p:cBhvr>
                                      <p:to>
                                        <a:schemeClr val="tx1"/>
                                      </p:to>
                                    </p:animClr>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2" end="1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03DBA-B848-E984-789A-9A7D29BEC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3D5F8D-CC57-6CAB-9AAB-492AFF8C9C78}"/>
              </a:ext>
            </a:extLst>
          </p:cNvPr>
          <p:cNvSpPr>
            <a:spLocks noGrp="1"/>
          </p:cNvSpPr>
          <p:nvPr>
            <p:ph type="title"/>
          </p:nvPr>
        </p:nvSpPr>
        <p:spPr/>
        <p:txBody>
          <a:bodyPr/>
          <a:lstStyle/>
          <a:p>
            <a:r>
              <a:rPr lang="en-US" sz="3400"/>
              <a:t>General writing process</a:t>
            </a:r>
          </a:p>
        </p:txBody>
      </p:sp>
      <p:sp>
        <p:nvSpPr>
          <p:cNvPr id="3" name="Content Placeholder 2">
            <a:extLst>
              <a:ext uri="{FF2B5EF4-FFF2-40B4-BE49-F238E27FC236}">
                <a16:creationId xmlns:a16="http://schemas.microsoft.com/office/drawing/2014/main" id="{49246810-CECC-0DE3-7A6A-DB81ACFE5821}"/>
              </a:ext>
            </a:extLst>
          </p:cNvPr>
          <p:cNvSpPr>
            <a:spLocks noGrp="1"/>
          </p:cNvSpPr>
          <p:nvPr>
            <p:ph idx="1"/>
          </p:nvPr>
        </p:nvSpPr>
        <p:spPr/>
        <p:txBody>
          <a:bodyPr/>
          <a:lstStyle/>
          <a:p>
            <a:pPr marL="457200" indent="-457200">
              <a:buFont typeface="+mj-lt"/>
              <a:buAutoNum type="arabicPeriod"/>
            </a:pPr>
            <a:r>
              <a:rPr lang="en-US" sz="2400">
                <a:solidFill>
                  <a:srgbClr val="FF0000"/>
                </a:solidFill>
              </a:rPr>
              <a:t>Take stock of what you have (e.g., results, figures)</a:t>
            </a:r>
          </a:p>
          <a:p>
            <a:pPr marL="457200" indent="-457200">
              <a:buFont typeface="+mj-lt"/>
              <a:buAutoNum type="arabicPeriod"/>
            </a:pPr>
            <a:r>
              <a:rPr lang="en-US" sz="2400">
                <a:solidFill>
                  <a:srgbClr val="FF0000"/>
                </a:solidFill>
              </a:rPr>
              <a:t>Think about overall scope/narrative/audience</a:t>
            </a:r>
          </a:p>
          <a:p>
            <a:pPr marL="457200" indent="-457200">
              <a:buFont typeface="+mj-lt"/>
              <a:buAutoNum type="arabicPeriod"/>
            </a:pPr>
            <a:r>
              <a:rPr lang="en-US" sz="2400">
                <a:solidFill>
                  <a:srgbClr val="FF0000"/>
                </a:solidFill>
              </a:rPr>
              <a:t>Outline, outline, outline (organize your thoughts)</a:t>
            </a:r>
          </a:p>
          <a:p>
            <a:pPr marL="457200" indent="-457200">
              <a:buFont typeface="+mj-lt"/>
              <a:buAutoNum type="arabicPeriod"/>
            </a:pPr>
            <a:r>
              <a:rPr lang="en-US" sz="2400">
                <a:solidFill>
                  <a:srgbClr val="FF0000"/>
                </a:solidFill>
              </a:rPr>
              <a:t>Draft (convert thoughts into basic sentences)</a:t>
            </a:r>
          </a:p>
          <a:p>
            <a:pPr marL="457200" indent="-457200">
              <a:buFont typeface="+mj-lt"/>
              <a:buAutoNum type="arabicPeriod"/>
            </a:pPr>
            <a:r>
              <a:rPr lang="en-US" sz="2400">
                <a:solidFill>
                  <a:srgbClr val="FF0000"/>
                </a:solidFill>
              </a:rPr>
              <a:t>Revise (fine-tune the sentences)</a:t>
            </a:r>
          </a:p>
          <a:p>
            <a:pPr marL="457200" indent="-457200">
              <a:buFont typeface="+mj-lt"/>
              <a:buAutoNum type="arabicPeriod"/>
            </a:pPr>
            <a:endParaRPr lang="en-US" sz="2400">
              <a:solidFill>
                <a:srgbClr val="FF0000"/>
              </a:solidFill>
            </a:endParaRPr>
          </a:p>
          <a:p>
            <a:pPr marL="0" indent="0">
              <a:buNone/>
            </a:pPr>
            <a:r>
              <a:rPr lang="en-US" sz="1600">
                <a:solidFill>
                  <a:srgbClr val="FF0000"/>
                </a:solidFill>
              </a:rPr>
              <a:t>(If you find yourself going in circles or progressing slowly, you are probably doing it wrong!!)</a:t>
            </a:r>
          </a:p>
        </p:txBody>
      </p:sp>
      <p:sp>
        <p:nvSpPr>
          <p:cNvPr id="4" name="Footer Placeholder 3">
            <a:extLst>
              <a:ext uri="{FF2B5EF4-FFF2-40B4-BE49-F238E27FC236}">
                <a16:creationId xmlns:a16="http://schemas.microsoft.com/office/drawing/2014/main" id="{742A9DE4-BDB4-7971-D338-9506E2D18CDA}"/>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0C4FD214-7C27-4707-B1D1-C917E8749E4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6457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25A4F-F44C-745C-1E93-F1F095258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0A0527-00A0-1C76-1422-6662E436183C}"/>
              </a:ext>
            </a:extLst>
          </p:cNvPr>
          <p:cNvSpPr>
            <a:spLocks noGrp="1"/>
          </p:cNvSpPr>
          <p:nvPr>
            <p:ph type="title"/>
          </p:nvPr>
        </p:nvSpPr>
        <p:spPr/>
        <p:txBody>
          <a:bodyPr/>
          <a:lstStyle/>
          <a:p>
            <a:r>
              <a:rPr lang="en-US" sz="3400"/>
              <a:t>Revising based on feedback</a:t>
            </a:r>
          </a:p>
        </p:txBody>
      </p:sp>
      <p:sp>
        <p:nvSpPr>
          <p:cNvPr id="3" name="Content Placeholder 2">
            <a:extLst>
              <a:ext uri="{FF2B5EF4-FFF2-40B4-BE49-F238E27FC236}">
                <a16:creationId xmlns:a16="http://schemas.microsoft.com/office/drawing/2014/main" id="{B1206FD0-C3D6-2F2D-BFC6-607F8A3A9A57}"/>
              </a:ext>
            </a:extLst>
          </p:cNvPr>
          <p:cNvSpPr>
            <a:spLocks noGrp="1"/>
          </p:cNvSpPr>
          <p:nvPr>
            <p:ph idx="1"/>
          </p:nvPr>
        </p:nvSpPr>
        <p:spPr/>
        <p:txBody>
          <a:bodyPr/>
          <a:lstStyle/>
          <a:p>
            <a:r>
              <a:rPr lang="en-US" sz="2400">
                <a:solidFill>
                  <a:srgbClr val="FF0000"/>
                </a:solidFill>
              </a:rPr>
              <a:t>Best to get honest feedback: if your writing is terrible, you need to know. (And the earlier, the better!)</a:t>
            </a:r>
          </a:p>
          <a:p>
            <a:r>
              <a:rPr lang="en-US" sz="2400">
                <a:solidFill>
                  <a:srgbClr val="FF0000"/>
                </a:solidFill>
              </a:rPr>
              <a:t>Track changes is, arguably, a terrible, clunky mechanism. The amount of “red text” doesn’t really correlate with the amount of revision a text needs. (Better: interactive editing?)</a:t>
            </a:r>
          </a:p>
          <a:p>
            <a:r>
              <a:rPr lang="en-US" sz="2400">
                <a:solidFill>
                  <a:srgbClr val="FF0000"/>
                </a:solidFill>
              </a:rPr>
              <a:t>Common failure mode is text needing a total rewrite if the structural foundations are wrong.</a:t>
            </a:r>
          </a:p>
          <a:p>
            <a:r>
              <a:rPr lang="en-US" sz="2400">
                <a:solidFill>
                  <a:srgbClr val="FF0000"/>
                </a:solidFill>
              </a:rPr>
              <a:t>Coarse-to-fine adjustments are most efficient. For example, when I see terrible writing, I don’t edit it, but rather give an overall critique and structural suggestions.</a:t>
            </a:r>
          </a:p>
          <a:p>
            <a:r>
              <a:rPr lang="en-US" sz="2400">
                <a:solidFill>
                  <a:srgbClr val="FF0000"/>
                </a:solidFill>
              </a:rPr>
              <a:t>Getting marked-up text does not necessarily teach how to write better. Discussing the rationale and the principles guiding the changes is better. (Is the goal solely to make the text better, or is it to teach the writer how to write?)</a:t>
            </a:r>
          </a:p>
        </p:txBody>
      </p:sp>
      <p:sp>
        <p:nvSpPr>
          <p:cNvPr id="4" name="Footer Placeholder 3">
            <a:extLst>
              <a:ext uri="{FF2B5EF4-FFF2-40B4-BE49-F238E27FC236}">
                <a16:creationId xmlns:a16="http://schemas.microsoft.com/office/drawing/2014/main" id="{7DDA2272-9D33-4F79-6BFF-184C2407D4F8}"/>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CC5B4133-556F-F998-CC1A-230A5A8CEB8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09E12E16-52AB-9941-FF44-59785F29D099}"/>
              </a:ext>
            </a:extLst>
          </p:cNvPr>
          <p:cNvGrpSpPr/>
          <p:nvPr/>
        </p:nvGrpSpPr>
        <p:grpSpPr>
          <a:xfrm>
            <a:off x="685800" y="3926790"/>
            <a:ext cx="7534817" cy="2362079"/>
            <a:chOff x="1075783" y="3926790"/>
            <a:chExt cx="7534817" cy="2362079"/>
          </a:xfrm>
        </p:grpSpPr>
        <p:pic>
          <p:nvPicPr>
            <p:cNvPr id="6" name="Picture 5">
              <a:extLst>
                <a:ext uri="{FF2B5EF4-FFF2-40B4-BE49-F238E27FC236}">
                  <a16:creationId xmlns:a16="http://schemas.microsoft.com/office/drawing/2014/main" id="{9E9ECF2F-BA17-D2D9-94FD-0EB856E3A146}"/>
                </a:ext>
              </a:extLst>
            </p:cNvPr>
            <p:cNvPicPr>
              <a:picLocks noChangeAspect="1"/>
            </p:cNvPicPr>
            <p:nvPr/>
          </p:nvPicPr>
          <p:blipFill>
            <a:blip r:embed="rId3"/>
            <a:srcRect l="10229"/>
            <a:stretch/>
          </p:blipFill>
          <p:spPr>
            <a:xfrm>
              <a:off x="1075783" y="3926790"/>
              <a:ext cx="3343817" cy="2362079"/>
            </a:xfrm>
            <a:prstGeom prst="rect">
              <a:avLst/>
            </a:prstGeom>
          </p:spPr>
        </p:pic>
        <p:pic>
          <p:nvPicPr>
            <p:cNvPr id="7" name="Picture 6">
              <a:extLst>
                <a:ext uri="{FF2B5EF4-FFF2-40B4-BE49-F238E27FC236}">
                  <a16:creationId xmlns:a16="http://schemas.microsoft.com/office/drawing/2014/main" id="{5256F0CB-5AB5-3F4C-D45D-00710D3A468B}"/>
                </a:ext>
              </a:extLst>
            </p:cNvPr>
            <p:cNvPicPr>
              <a:picLocks noChangeAspect="1"/>
            </p:cNvPicPr>
            <p:nvPr/>
          </p:nvPicPr>
          <p:blipFill>
            <a:blip r:embed="rId4"/>
            <a:stretch>
              <a:fillRect/>
            </a:stretch>
          </p:blipFill>
          <p:spPr>
            <a:xfrm>
              <a:off x="5334000" y="3935255"/>
              <a:ext cx="3276600" cy="2353614"/>
            </a:xfrm>
            <a:prstGeom prst="rect">
              <a:avLst/>
            </a:prstGeom>
          </p:spPr>
        </p:pic>
        <p:sp>
          <p:nvSpPr>
            <p:cNvPr id="8" name="TextBox 7">
              <a:extLst>
                <a:ext uri="{FF2B5EF4-FFF2-40B4-BE49-F238E27FC236}">
                  <a16:creationId xmlns:a16="http://schemas.microsoft.com/office/drawing/2014/main" id="{C6973094-9BCB-3FED-D14E-9AC911CC1F29}"/>
                </a:ext>
              </a:extLst>
            </p:cNvPr>
            <p:cNvSpPr txBox="1"/>
            <p:nvPr/>
          </p:nvSpPr>
          <p:spPr>
            <a:xfrm>
              <a:off x="4572000" y="4948535"/>
              <a:ext cx="577402" cy="461665"/>
            </a:xfrm>
            <a:prstGeom prst="rect">
              <a:avLst/>
            </a:prstGeom>
            <a:noFill/>
          </p:spPr>
          <p:txBody>
            <a:bodyPr wrap="none" rtlCol="0">
              <a:spAutoFit/>
            </a:bodyPr>
            <a:lstStyle/>
            <a:p>
              <a:r>
                <a:rPr lang="en-US"/>
                <a:t>vs.</a:t>
              </a:r>
            </a:p>
          </p:txBody>
        </p:sp>
      </p:grpSp>
    </p:spTree>
    <p:extLst>
      <p:ext uri="{BB962C8B-B14F-4D97-AF65-F5344CB8AC3E}">
        <p14:creationId xmlns:p14="http://schemas.microsoft.com/office/powerpoint/2010/main" val="207329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1A8E9-5D3D-3871-B5B8-FE9CE6539E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C88064-F2F0-2967-89CE-3251A7E4FDBF}"/>
              </a:ext>
            </a:extLst>
          </p:cNvPr>
          <p:cNvSpPr>
            <a:spLocks noGrp="1"/>
          </p:cNvSpPr>
          <p:nvPr>
            <p:ph type="title"/>
          </p:nvPr>
        </p:nvSpPr>
        <p:spPr/>
        <p:txBody>
          <a:bodyPr/>
          <a:lstStyle/>
          <a:p>
            <a:r>
              <a:rPr lang="en-US" sz="3400"/>
              <a:t>How to learn how to write better?</a:t>
            </a:r>
          </a:p>
        </p:txBody>
      </p:sp>
      <p:sp>
        <p:nvSpPr>
          <p:cNvPr id="3" name="Content Placeholder 2">
            <a:extLst>
              <a:ext uri="{FF2B5EF4-FFF2-40B4-BE49-F238E27FC236}">
                <a16:creationId xmlns:a16="http://schemas.microsoft.com/office/drawing/2014/main" id="{6213939E-A49A-BCF3-B5F6-9260C53327F1}"/>
              </a:ext>
            </a:extLst>
          </p:cNvPr>
          <p:cNvSpPr>
            <a:spLocks noGrp="1"/>
          </p:cNvSpPr>
          <p:nvPr>
            <p:ph idx="1"/>
          </p:nvPr>
        </p:nvSpPr>
        <p:spPr/>
        <p:txBody>
          <a:bodyPr/>
          <a:lstStyle/>
          <a:p>
            <a:r>
              <a:rPr lang="en-US" sz="2400">
                <a:solidFill>
                  <a:srgbClr val="FF0000"/>
                </a:solidFill>
              </a:rPr>
              <a:t>General writing classes may help to some degree</a:t>
            </a:r>
          </a:p>
          <a:p>
            <a:r>
              <a:rPr lang="en-US" sz="2400">
                <a:solidFill>
                  <a:srgbClr val="FF0000"/>
                </a:solidFill>
              </a:rPr>
              <a:t>Having a personalized tutor is probably most helpful?</a:t>
            </a:r>
          </a:p>
          <a:p>
            <a:r>
              <a:rPr lang="en-US" sz="2400">
                <a:solidFill>
                  <a:srgbClr val="FF0000"/>
                </a:solidFill>
              </a:rPr>
              <a:t>Learn writing by doing it: practice makes perfect.</a:t>
            </a:r>
          </a:p>
          <a:p>
            <a:r>
              <a:rPr lang="en-US" sz="2400">
                <a:solidFill>
                  <a:srgbClr val="FF0000"/>
                </a:solidFill>
              </a:rPr>
              <a:t>There is a clear series of hurdles that must be cleared:</a:t>
            </a:r>
          </a:p>
          <a:p>
            <a:pPr lvl="1"/>
            <a:r>
              <a:rPr lang="en-US" sz="2000">
                <a:solidFill>
                  <a:srgbClr val="FF0000"/>
                </a:solidFill>
              </a:rPr>
              <a:t>1. Know what is good and what is bad</a:t>
            </a:r>
          </a:p>
          <a:p>
            <a:pPr lvl="1"/>
            <a:r>
              <a:rPr lang="en-US" sz="2000">
                <a:solidFill>
                  <a:srgbClr val="FF0000"/>
                </a:solidFill>
              </a:rPr>
              <a:t>2. Know why it is bad</a:t>
            </a:r>
          </a:p>
          <a:p>
            <a:pPr lvl="1"/>
            <a:r>
              <a:rPr lang="en-US" sz="2000">
                <a:solidFill>
                  <a:srgbClr val="FF0000"/>
                </a:solidFill>
              </a:rPr>
              <a:t>3. Know ways of fixing it</a:t>
            </a:r>
          </a:p>
          <a:p>
            <a:pPr lvl="1"/>
            <a:r>
              <a:rPr lang="en-US" sz="2000">
                <a:solidFill>
                  <a:srgbClr val="FF0000"/>
                </a:solidFill>
              </a:rPr>
              <a:t>4. Get efficient at fixing it</a:t>
            </a:r>
          </a:p>
          <a:p>
            <a:r>
              <a:rPr lang="en-US" sz="2400">
                <a:solidFill>
                  <a:srgbClr val="FF0000"/>
                </a:solidFill>
              </a:rPr>
              <a:t>Internalize the writing principles discussed in these slides until they become instinctive!</a:t>
            </a:r>
          </a:p>
          <a:p>
            <a:endParaRPr lang="en-US" sz="2400">
              <a:solidFill>
                <a:srgbClr val="FF0000"/>
              </a:solidFill>
            </a:endParaRPr>
          </a:p>
        </p:txBody>
      </p:sp>
      <p:sp>
        <p:nvSpPr>
          <p:cNvPr id="4" name="Footer Placeholder 3">
            <a:extLst>
              <a:ext uri="{FF2B5EF4-FFF2-40B4-BE49-F238E27FC236}">
                <a16:creationId xmlns:a16="http://schemas.microsoft.com/office/drawing/2014/main" id="{CB17B4A5-9540-DDF4-E556-192925233811}"/>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7C838607-AB84-1D57-1AE7-5592226343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48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000000"/>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rgbClr val="000000"/>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rgbClr val="000000"/>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3"/>
          </p:nvPr>
        </p:nvSpPr>
        <p:spPr/>
        <p:txBody>
          <a:bodyPr/>
          <a:lstStyle/>
          <a:p>
            <a:pPr>
              <a:defRPr/>
            </a:pPr>
            <a:r>
              <a:rPr lang="en-US" dirty="0"/>
              <a:t>Kendrick Kay, CMRR, University of Minnesota, http://cvnlab.net</a:t>
            </a:r>
          </a:p>
        </p:txBody>
      </p:sp>
      <p:pic>
        <p:nvPicPr>
          <p:cNvPr id="5" name="Picture 4" descr="brain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9182100" cy="6886575"/>
          </a:xfrm>
          <a:prstGeom prst="rect">
            <a:avLst/>
          </a:prstGeom>
        </p:spPr>
      </p:pic>
      <p:sp>
        <p:nvSpPr>
          <p:cNvPr id="6" name="TextBox 5"/>
          <p:cNvSpPr txBox="1"/>
          <p:nvPr/>
        </p:nvSpPr>
        <p:spPr>
          <a:xfrm>
            <a:off x="2950432" y="2641600"/>
            <a:ext cx="2561368" cy="461665"/>
          </a:xfrm>
          <a:prstGeom prst="rect">
            <a:avLst/>
          </a:prstGeom>
          <a:noFill/>
        </p:spPr>
        <p:txBody>
          <a:bodyPr wrap="none" rtlCol="0">
            <a:spAutoFit/>
          </a:bodyPr>
          <a:lstStyle/>
          <a:p>
            <a:r>
              <a:rPr lang="en-US" b="1">
                <a:solidFill>
                  <a:schemeClr val="bg1"/>
                </a:solidFill>
              </a:rPr>
              <a:t>http://cvnlab.net</a:t>
            </a:r>
          </a:p>
        </p:txBody>
      </p:sp>
      <p:pic>
        <p:nvPicPr>
          <p:cNvPr id="7" name="Picture 6">
            <a:extLst>
              <a:ext uri="{FF2B5EF4-FFF2-40B4-BE49-F238E27FC236}">
                <a16:creationId xmlns:a16="http://schemas.microsoft.com/office/drawing/2014/main" id="{0887ED3D-D510-9043-A9C1-293A57BA6BA5}"/>
              </a:ext>
            </a:extLst>
          </p:cNvPr>
          <p:cNvPicPr>
            <a:picLocks noChangeAspect="1"/>
          </p:cNvPicPr>
          <p:nvPr/>
        </p:nvPicPr>
        <p:blipFill>
          <a:blip r:embed="rId3"/>
          <a:stretch>
            <a:fillRect/>
          </a:stretch>
        </p:blipFill>
        <p:spPr>
          <a:xfrm>
            <a:off x="914400" y="3657600"/>
            <a:ext cx="2961033" cy="2860401"/>
          </a:xfrm>
          <a:prstGeom prst="rect">
            <a:avLst/>
          </a:prstGeom>
          <a:ln>
            <a:solidFill>
              <a:schemeClr val="tx1"/>
            </a:solidFill>
          </a:ln>
        </p:spPr>
      </p:pic>
      <p:pic>
        <p:nvPicPr>
          <p:cNvPr id="8" name="Picture 7">
            <a:extLst>
              <a:ext uri="{FF2B5EF4-FFF2-40B4-BE49-F238E27FC236}">
                <a16:creationId xmlns:a16="http://schemas.microsoft.com/office/drawing/2014/main" id="{5A58EF2E-08FA-D94C-98BF-A1E202495A83}"/>
              </a:ext>
            </a:extLst>
          </p:cNvPr>
          <p:cNvPicPr>
            <a:picLocks noChangeAspect="1"/>
          </p:cNvPicPr>
          <p:nvPr/>
        </p:nvPicPr>
        <p:blipFill>
          <a:blip r:embed="rId4"/>
          <a:stretch>
            <a:fillRect/>
          </a:stretch>
        </p:blipFill>
        <p:spPr>
          <a:xfrm>
            <a:off x="4617910" y="3666950"/>
            <a:ext cx="2961033" cy="2860401"/>
          </a:xfrm>
          <a:prstGeom prst="rect">
            <a:avLst/>
          </a:prstGeom>
          <a:ln>
            <a:solidFill>
              <a:schemeClr val="tx1"/>
            </a:solidFill>
          </a:ln>
        </p:spPr>
      </p:pic>
      <p:sp>
        <p:nvSpPr>
          <p:cNvPr id="10" name="TextBox 9">
            <a:extLst>
              <a:ext uri="{FF2B5EF4-FFF2-40B4-BE49-F238E27FC236}">
                <a16:creationId xmlns:a16="http://schemas.microsoft.com/office/drawing/2014/main" id="{17AA2CEA-163B-DB49-A798-2CA2FE7D769B}"/>
              </a:ext>
            </a:extLst>
          </p:cNvPr>
          <p:cNvSpPr txBox="1"/>
          <p:nvPr/>
        </p:nvSpPr>
        <p:spPr>
          <a:xfrm>
            <a:off x="5737622" y="3318620"/>
            <a:ext cx="715430" cy="338554"/>
          </a:xfrm>
          <a:prstGeom prst="rect">
            <a:avLst/>
          </a:prstGeom>
          <a:solidFill>
            <a:schemeClr val="tx1"/>
          </a:solidFill>
        </p:spPr>
        <p:txBody>
          <a:bodyPr wrap="square" rtlCol="0">
            <a:spAutoFit/>
          </a:bodyPr>
          <a:lstStyle/>
          <a:p>
            <a:pPr algn="ctr"/>
            <a:r>
              <a:rPr lang="en-US" sz="1600" b="1">
                <a:solidFill>
                  <a:schemeClr val="bg1"/>
                </a:solidFill>
              </a:rPr>
              <a:t>DATA</a:t>
            </a:r>
          </a:p>
        </p:txBody>
      </p:sp>
      <p:sp>
        <p:nvSpPr>
          <p:cNvPr id="11" name="TextBox 10">
            <a:extLst>
              <a:ext uri="{FF2B5EF4-FFF2-40B4-BE49-F238E27FC236}">
                <a16:creationId xmlns:a16="http://schemas.microsoft.com/office/drawing/2014/main" id="{690C156E-DA65-F24C-8663-928C16BB6AFB}"/>
              </a:ext>
            </a:extLst>
          </p:cNvPr>
          <p:cNvSpPr txBox="1"/>
          <p:nvPr/>
        </p:nvSpPr>
        <p:spPr>
          <a:xfrm>
            <a:off x="2006829" y="3319046"/>
            <a:ext cx="784270" cy="338554"/>
          </a:xfrm>
          <a:prstGeom prst="rect">
            <a:avLst/>
          </a:prstGeom>
          <a:solidFill>
            <a:schemeClr val="tx1"/>
          </a:solidFill>
        </p:spPr>
        <p:txBody>
          <a:bodyPr wrap="square" rtlCol="0">
            <a:spAutoFit/>
          </a:bodyPr>
          <a:lstStyle/>
          <a:p>
            <a:pPr algn="ctr"/>
            <a:r>
              <a:rPr lang="en-US" sz="1600" b="1">
                <a:solidFill>
                  <a:schemeClr val="bg1"/>
                </a:solidFill>
              </a:rPr>
              <a:t>CODE</a:t>
            </a:r>
          </a:p>
        </p:txBody>
      </p:sp>
    </p:spTree>
    <p:extLst>
      <p:ext uri="{BB962C8B-B14F-4D97-AF65-F5344CB8AC3E}">
        <p14:creationId xmlns:p14="http://schemas.microsoft.com/office/powerpoint/2010/main" val="280123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3A07-2753-9B51-B251-F34ADFE8638D}"/>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6AAEF210-593C-4DE3-E4E1-081083051D6C}"/>
              </a:ext>
            </a:extLst>
          </p:cNvPr>
          <p:cNvSpPr>
            <a:spLocks noGrp="1"/>
          </p:cNvSpPr>
          <p:nvPr>
            <p:ph idx="1"/>
          </p:nvPr>
        </p:nvSpPr>
        <p:spPr/>
        <p:txBody>
          <a:bodyPr/>
          <a:lstStyle/>
          <a:p>
            <a:r>
              <a:rPr lang="en-US" sz="2400">
                <a:solidFill>
                  <a:srgbClr val="FF0000"/>
                </a:solidFill>
              </a:rPr>
              <a:t>Scientific writing is a fascinating, complex topic</a:t>
            </a:r>
          </a:p>
          <a:p>
            <a:r>
              <a:rPr lang="en-US" sz="2400">
                <a:solidFill>
                  <a:srgbClr val="FF0000"/>
                </a:solidFill>
              </a:rPr>
              <a:t>Why me? What do I know?</a:t>
            </a:r>
          </a:p>
          <a:p>
            <a:pPr lvl="1"/>
            <a:r>
              <a:rPr lang="en-US" sz="2000">
                <a:solidFill>
                  <a:srgbClr val="FF0000"/>
                </a:solidFill>
              </a:rPr>
              <a:t>I have seen a lot of writing and have collaborated with a lot of people?</a:t>
            </a:r>
          </a:p>
          <a:p>
            <a:pPr lvl="1"/>
            <a:r>
              <a:rPr lang="en-US" sz="2000">
                <a:solidFill>
                  <a:srgbClr val="FF0000"/>
                </a:solidFill>
              </a:rPr>
              <a:t>I have written a lot of papers?</a:t>
            </a:r>
          </a:p>
          <a:p>
            <a:pPr lvl="1"/>
            <a:r>
              <a:rPr lang="en-US" sz="2000">
                <a:solidFill>
                  <a:srgbClr val="FF0000"/>
                </a:solidFill>
              </a:rPr>
              <a:t>I am a good writer?</a:t>
            </a:r>
          </a:p>
          <a:p>
            <a:pPr lvl="1"/>
            <a:r>
              <a:rPr lang="en-US" sz="2000">
                <a:solidFill>
                  <a:srgbClr val="FF0000"/>
                </a:solidFill>
              </a:rPr>
              <a:t>My training is in philosophy where there is an emphasis on clear logic, exposition, and argumentation</a:t>
            </a:r>
          </a:p>
          <a:p>
            <a:r>
              <a:rPr lang="en-US" sz="2400">
                <a:solidFill>
                  <a:srgbClr val="FF0000"/>
                </a:solidFill>
              </a:rPr>
              <a:t>Goal of this lecture</a:t>
            </a:r>
          </a:p>
          <a:p>
            <a:pPr lvl="1"/>
            <a:r>
              <a:rPr lang="en-US" sz="2000">
                <a:solidFill>
                  <a:srgbClr val="FF0000"/>
                </a:solidFill>
              </a:rPr>
              <a:t>Go over and discuss general principles of scientific writing</a:t>
            </a:r>
          </a:p>
          <a:p>
            <a:pPr lvl="1"/>
            <a:r>
              <a:rPr lang="en-US" sz="2000">
                <a:solidFill>
                  <a:srgbClr val="FF0000"/>
                </a:solidFill>
              </a:rPr>
              <a:t>Of course, listening can get you only so far; next step is to practice</a:t>
            </a:r>
          </a:p>
          <a:p>
            <a:r>
              <a:rPr lang="en-US" sz="2400">
                <a:solidFill>
                  <a:srgbClr val="FF0000"/>
                </a:solidFill>
              </a:rPr>
              <a:t>Link to </a:t>
            </a:r>
            <a:r>
              <a:rPr lang="en-US" sz="2400">
                <a:solidFill>
                  <a:srgbClr val="FF0000"/>
                </a:solidFill>
                <a:hlinkClick r:id="rId3"/>
              </a:rPr>
              <a:t>video recording of this talk</a:t>
            </a:r>
            <a:endParaRPr lang="en-US" sz="2400">
              <a:solidFill>
                <a:srgbClr val="FF0000"/>
              </a:solidFill>
            </a:endParaRPr>
          </a:p>
        </p:txBody>
      </p:sp>
      <p:sp>
        <p:nvSpPr>
          <p:cNvPr id="4" name="Footer Placeholder 3">
            <a:extLst>
              <a:ext uri="{FF2B5EF4-FFF2-40B4-BE49-F238E27FC236}">
                <a16:creationId xmlns:a16="http://schemas.microsoft.com/office/drawing/2014/main" id="{3072FF94-D3B2-1DF0-8B37-41CFAE991E0A}"/>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D04E6B96-0605-93E8-D74C-ECD7BF1439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2562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000000"/>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rgbClr val="000000"/>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rgbClr val="000000"/>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rgbClr val="000000"/>
                                      </p:to>
                                    </p:animClr>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9" end="9"/>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E5AC1-2B4D-9AB9-83C5-7C0E3F01EE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0F996-A633-D849-BD76-BFC8A521BC8D}"/>
              </a:ext>
            </a:extLst>
          </p:cNvPr>
          <p:cNvSpPr>
            <a:spLocks noGrp="1"/>
          </p:cNvSpPr>
          <p:nvPr>
            <p:ph type="title"/>
          </p:nvPr>
        </p:nvSpPr>
        <p:spPr/>
        <p:txBody>
          <a:bodyPr/>
          <a:lstStyle/>
          <a:p>
            <a:r>
              <a:rPr lang="en-US"/>
              <a:t>What is in scope?</a:t>
            </a:r>
          </a:p>
        </p:txBody>
      </p:sp>
      <p:sp>
        <p:nvSpPr>
          <p:cNvPr id="3" name="Content Placeholder 2">
            <a:extLst>
              <a:ext uri="{FF2B5EF4-FFF2-40B4-BE49-F238E27FC236}">
                <a16:creationId xmlns:a16="http://schemas.microsoft.com/office/drawing/2014/main" id="{60334B49-B9AE-DFE8-3610-19E00DE15EF4}"/>
              </a:ext>
            </a:extLst>
          </p:cNvPr>
          <p:cNvSpPr>
            <a:spLocks noGrp="1"/>
          </p:cNvSpPr>
          <p:nvPr>
            <p:ph idx="1"/>
          </p:nvPr>
        </p:nvSpPr>
        <p:spPr/>
        <p:txBody>
          <a:bodyPr/>
          <a:lstStyle/>
          <a:p>
            <a:r>
              <a:rPr lang="en-US" sz="2400">
                <a:solidFill>
                  <a:srgbClr val="FF0000"/>
                </a:solidFill>
              </a:rPr>
              <a:t>In scope:</a:t>
            </a:r>
          </a:p>
          <a:p>
            <a:pPr lvl="1"/>
            <a:r>
              <a:rPr lang="en-US" sz="2000">
                <a:solidFill>
                  <a:srgbClr val="FF0000"/>
                </a:solidFill>
              </a:rPr>
              <a:t>Constructing a narrative</a:t>
            </a:r>
          </a:p>
          <a:p>
            <a:pPr lvl="1"/>
            <a:r>
              <a:rPr lang="en-US" sz="2000">
                <a:solidFill>
                  <a:srgbClr val="FF0000"/>
                </a:solidFill>
              </a:rPr>
              <a:t>Formulating logical organization of thoughts</a:t>
            </a:r>
          </a:p>
          <a:p>
            <a:pPr lvl="1"/>
            <a:r>
              <a:rPr lang="en-US" sz="2000">
                <a:solidFill>
                  <a:srgbClr val="FF0000"/>
                </a:solidFill>
              </a:rPr>
              <a:t>Converting thoughts into carefully crafted sentences</a:t>
            </a:r>
          </a:p>
          <a:p>
            <a:pPr lvl="1"/>
            <a:r>
              <a:rPr lang="en-US" sz="2000">
                <a:solidFill>
                  <a:srgbClr val="FF0000"/>
                </a:solidFill>
              </a:rPr>
              <a:t>Conveying ideas clearly</a:t>
            </a:r>
          </a:p>
          <a:p>
            <a:pPr lvl="1"/>
            <a:r>
              <a:rPr lang="en-US" sz="2000">
                <a:solidFill>
                  <a:srgbClr val="FF0000"/>
                </a:solidFill>
              </a:rPr>
              <a:t>Vocabulary: the right word can make a huge difference</a:t>
            </a:r>
          </a:p>
          <a:p>
            <a:r>
              <a:rPr lang="en-US" sz="2400">
                <a:solidFill>
                  <a:srgbClr val="FF0000"/>
                </a:solidFill>
              </a:rPr>
              <a:t>Out of scope:</a:t>
            </a:r>
          </a:p>
          <a:p>
            <a:pPr lvl="1"/>
            <a:r>
              <a:rPr lang="en-US" sz="2000">
                <a:solidFill>
                  <a:srgbClr val="FF0000"/>
                </a:solidFill>
              </a:rPr>
              <a:t>Syntax, grammar, basic English [that’s a separate topic]</a:t>
            </a:r>
          </a:p>
        </p:txBody>
      </p:sp>
      <p:sp>
        <p:nvSpPr>
          <p:cNvPr id="4" name="Footer Placeholder 3">
            <a:extLst>
              <a:ext uri="{FF2B5EF4-FFF2-40B4-BE49-F238E27FC236}">
                <a16:creationId xmlns:a16="http://schemas.microsoft.com/office/drawing/2014/main" id="{13DC8C86-8542-9EC4-894A-2362938E1FA7}"/>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A76ED0DB-A7B8-0530-7F58-74972D7F7DD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635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000000"/>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rgbClr val="000000"/>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9825B-35DD-6F6B-2A93-FE03A8454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401A59-51A0-FD3E-9A84-81CCAD62DA94}"/>
              </a:ext>
            </a:extLst>
          </p:cNvPr>
          <p:cNvSpPr>
            <a:spLocks noGrp="1"/>
          </p:cNvSpPr>
          <p:nvPr>
            <p:ph type="title"/>
          </p:nvPr>
        </p:nvSpPr>
        <p:spPr/>
        <p:txBody>
          <a:bodyPr/>
          <a:lstStyle/>
          <a:p>
            <a:r>
              <a:rPr lang="en-US"/>
              <a:t>What is scientific writing?</a:t>
            </a:r>
          </a:p>
        </p:txBody>
      </p:sp>
      <p:sp>
        <p:nvSpPr>
          <p:cNvPr id="3" name="Content Placeholder 2">
            <a:extLst>
              <a:ext uri="{FF2B5EF4-FFF2-40B4-BE49-F238E27FC236}">
                <a16:creationId xmlns:a16="http://schemas.microsoft.com/office/drawing/2014/main" id="{11B530DE-3B41-C671-FFC4-7367648882DE}"/>
              </a:ext>
            </a:extLst>
          </p:cNvPr>
          <p:cNvSpPr>
            <a:spLocks noGrp="1"/>
          </p:cNvSpPr>
          <p:nvPr>
            <p:ph idx="1"/>
          </p:nvPr>
        </p:nvSpPr>
        <p:spPr/>
        <p:txBody>
          <a:bodyPr/>
          <a:lstStyle/>
          <a:p>
            <a:r>
              <a:rPr lang="en-US" sz="2400">
                <a:solidFill>
                  <a:srgbClr val="FF0000"/>
                </a:solidFill>
              </a:rPr>
              <a:t>A very specific type of writing (not like e-mail; not like essays you write in school)</a:t>
            </a:r>
          </a:p>
          <a:p>
            <a:r>
              <a:rPr lang="en-US" sz="2400">
                <a:solidFill>
                  <a:srgbClr val="FF0000"/>
                </a:solidFill>
              </a:rPr>
              <a:t>Let’s define it as the writing in standard scientific papers (primary research articles, reviews, perspectives, etc.)</a:t>
            </a:r>
          </a:p>
          <a:p>
            <a:r>
              <a:rPr lang="en-US" sz="2400">
                <a:solidFill>
                  <a:srgbClr val="FF0000"/>
                </a:solidFill>
              </a:rPr>
              <a:t>Aspects that make scientific writing unique:</a:t>
            </a:r>
          </a:p>
          <a:p>
            <a:pPr lvl="1"/>
            <a:r>
              <a:rPr lang="en-US" sz="2000">
                <a:solidFill>
                  <a:srgbClr val="FF0000"/>
                </a:solidFill>
              </a:rPr>
              <a:t>Often highly technical</a:t>
            </a:r>
          </a:p>
          <a:p>
            <a:pPr lvl="1"/>
            <a:r>
              <a:rPr lang="en-US" sz="2000">
                <a:solidFill>
                  <a:srgbClr val="FF0000"/>
                </a:solidFill>
              </a:rPr>
              <a:t>The need to explain complex concepts to a broad audience</a:t>
            </a:r>
          </a:p>
          <a:p>
            <a:pPr lvl="1"/>
            <a:r>
              <a:rPr lang="en-US" sz="2000">
                <a:solidFill>
                  <a:srgbClr val="FF0000"/>
                </a:solidFill>
              </a:rPr>
              <a:t>Often stereotypical structure (e.g., Introduction, Methods, etc.)</a:t>
            </a:r>
          </a:p>
          <a:p>
            <a:pPr lvl="1"/>
            <a:r>
              <a:rPr lang="en-US" sz="2000">
                <a:solidFill>
                  <a:srgbClr val="FF0000"/>
                </a:solidFill>
              </a:rPr>
              <a:t>The need to motivate/excite a bored, possibly antagonistic audience</a:t>
            </a:r>
          </a:p>
          <a:p>
            <a:pPr lvl="1"/>
            <a:r>
              <a:rPr lang="en-US" sz="2000">
                <a:solidFill>
                  <a:srgbClr val="FF0000"/>
                </a:solidFill>
              </a:rPr>
              <a:t>Precision is extremely important</a:t>
            </a:r>
          </a:p>
        </p:txBody>
      </p:sp>
      <p:sp>
        <p:nvSpPr>
          <p:cNvPr id="4" name="Footer Placeholder 3">
            <a:extLst>
              <a:ext uri="{FF2B5EF4-FFF2-40B4-BE49-F238E27FC236}">
                <a16:creationId xmlns:a16="http://schemas.microsoft.com/office/drawing/2014/main" id="{78C1D3EF-623E-4586-3107-DB99876C477A}"/>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96AD0138-199D-A392-7859-C250D1D0727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8A1ACC21-BC51-0917-8C60-650BB6C1EE7E}"/>
              </a:ext>
            </a:extLst>
          </p:cNvPr>
          <p:cNvPicPr>
            <a:picLocks noChangeAspect="1"/>
          </p:cNvPicPr>
          <p:nvPr/>
        </p:nvPicPr>
        <p:blipFill>
          <a:blip r:embed="rId3"/>
          <a:stretch>
            <a:fillRect/>
          </a:stretch>
        </p:blipFill>
        <p:spPr>
          <a:xfrm>
            <a:off x="4102100" y="4682067"/>
            <a:ext cx="1244600" cy="1016000"/>
          </a:xfrm>
          <a:prstGeom prst="rect">
            <a:avLst/>
          </a:prstGeom>
        </p:spPr>
      </p:pic>
      <p:pic>
        <p:nvPicPr>
          <p:cNvPr id="7" name="Picture 6">
            <a:extLst>
              <a:ext uri="{FF2B5EF4-FFF2-40B4-BE49-F238E27FC236}">
                <a16:creationId xmlns:a16="http://schemas.microsoft.com/office/drawing/2014/main" id="{24283EE4-4463-09E6-76C5-0A997B115020}"/>
              </a:ext>
            </a:extLst>
          </p:cNvPr>
          <p:cNvPicPr>
            <a:picLocks noChangeAspect="1"/>
          </p:cNvPicPr>
          <p:nvPr/>
        </p:nvPicPr>
        <p:blipFill>
          <a:blip r:embed="rId4"/>
          <a:stretch>
            <a:fillRect/>
          </a:stretch>
        </p:blipFill>
        <p:spPr>
          <a:xfrm>
            <a:off x="5943600" y="4670799"/>
            <a:ext cx="1766180" cy="1027268"/>
          </a:xfrm>
          <a:prstGeom prst="rect">
            <a:avLst/>
          </a:prstGeom>
        </p:spPr>
      </p:pic>
    </p:spTree>
    <p:extLst>
      <p:ext uri="{BB962C8B-B14F-4D97-AF65-F5344CB8AC3E}">
        <p14:creationId xmlns:p14="http://schemas.microsoft.com/office/powerpoint/2010/main" val="174486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000000"/>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rgbClr val="000000"/>
                                      </p:to>
                                    </p:animClr>
                                  </p:sub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F0DA4-C853-CF69-5476-AD7E6DD7EA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7980C8-44E1-BFE3-7DEA-0AFBE1713766}"/>
              </a:ext>
            </a:extLst>
          </p:cNvPr>
          <p:cNvSpPr>
            <a:spLocks noGrp="1"/>
          </p:cNvSpPr>
          <p:nvPr>
            <p:ph type="title"/>
          </p:nvPr>
        </p:nvSpPr>
        <p:spPr/>
        <p:txBody>
          <a:bodyPr/>
          <a:lstStyle/>
          <a:p>
            <a:r>
              <a:rPr lang="en-US"/>
              <a:t>Why is scientific writing hard?</a:t>
            </a:r>
          </a:p>
        </p:txBody>
      </p:sp>
      <p:sp>
        <p:nvSpPr>
          <p:cNvPr id="3" name="Content Placeholder 2">
            <a:extLst>
              <a:ext uri="{FF2B5EF4-FFF2-40B4-BE49-F238E27FC236}">
                <a16:creationId xmlns:a16="http://schemas.microsoft.com/office/drawing/2014/main" id="{0853939F-11F6-3FE1-7724-6BD9A882883A}"/>
              </a:ext>
            </a:extLst>
          </p:cNvPr>
          <p:cNvSpPr>
            <a:spLocks noGrp="1"/>
          </p:cNvSpPr>
          <p:nvPr>
            <p:ph idx="1"/>
          </p:nvPr>
        </p:nvSpPr>
        <p:spPr/>
        <p:txBody>
          <a:bodyPr/>
          <a:lstStyle/>
          <a:p>
            <a:r>
              <a:rPr lang="en-US" sz="2400">
                <a:solidFill>
                  <a:srgbClr val="FF0000"/>
                </a:solidFill>
              </a:rPr>
              <a:t>Not very “natural” and not usually formally taught</a:t>
            </a:r>
          </a:p>
          <a:p>
            <a:r>
              <a:rPr lang="en-US" sz="2400">
                <a:solidFill>
                  <a:srgbClr val="FF0000"/>
                </a:solidFill>
              </a:rPr>
              <a:t>Principles are usually gained through experience and not typically written down</a:t>
            </a:r>
          </a:p>
          <a:p>
            <a:r>
              <a:rPr lang="en-US" sz="2400">
                <a:solidFill>
                  <a:srgbClr val="FF0000"/>
                </a:solidFill>
              </a:rPr>
              <a:t>It is very hard to teach (specialized domain knowledge is necessary to be an effective teacher)</a:t>
            </a:r>
          </a:p>
          <a:p>
            <a:r>
              <a:rPr lang="en-US" sz="2400">
                <a:solidFill>
                  <a:srgbClr val="FF0000"/>
                </a:solidFill>
              </a:rPr>
              <a:t>Scientists are busy “doing science” and often don’t have time to focus on improving writing skills per se</a:t>
            </a:r>
          </a:p>
          <a:p>
            <a:r>
              <a:rPr lang="en-US" sz="2400">
                <a:solidFill>
                  <a:srgbClr val="FF0000"/>
                </a:solidFill>
              </a:rPr>
              <a:t>Scientific writing is usually collaborative, and collaborative writing is difficult to do well</a:t>
            </a:r>
          </a:p>
          <a:p>
            <a:r>
              <a:rPr lang="en-US" sz="2400">
                <a:solidFill>
                  <a:srgbClr val="FF0000"/>
                </a:solidFill>
              </a:rPr>
              <a:t>Scientists often strive to maximize the quality of their writing, and this can take infinite time</a:t>
            </a:r>
          </a:p>
        </p:txBody>
      </p:sp>
      <p:sp>
        <p:nvSpPr>
          <p:cNvPr id="4" name="Footer Placeholder 3">
            <a:extLst>
              <a:ext uri="{FF2B5EF4-FFF2-40B4-BE49-F238E27FC236}">
                <a16:creationId xmlns:a16="http://schemas.microsoft.com/office/drawing/2014/main" id="{B5D57589-FE99-C190-BC6C-44CE25EADF93}"/>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16185EFF-5BEF-3EFB-333F-C7923271BD9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id="{F4DB109E-DA20-7AEE-A496-D75FCCBC36DC}"/>
              </a:ext>
            </a:extLst>
          </p:cNvPr>
          <p:cNvGrpSpPr/>
          <p:nvPr/>
        </p:nvGrpSpPr>
        <p:grpSpPr>
          <a:xfrm>
            <a:off x="2743200" y="3986263"/>
            <a:ext cx="3323346" cy="1780031"/>
            <a:chOff x="5524764" y="3624605"/>
            <a:chExt cx="3323346" cy="1780031"/>
          </a:xfrm>
        </p:grpSpPr>
        <p:pic>
          <p:nvPicPr>
            <p:cNvPr id="6" name="Picture 5">
              <a:extLst>
                <a:ext uri="{FF2B5EF4-FFF2-40B4-BE49-F238E27FC236}">
                  <a16:creationId xmlns:a16="http://schemas.microsoft.com/office/drawing/2014/main" id="{3651F3C3-6212-D244-19CB-EB7DEAF315A9}"/>
                </a:ext>
              </a:extLst>
            </p:cNvPr>
            <p:cNvPicPr>
              <a:picLocks noChangeAspect="1"/>
            </p:cNvPicPr>
            <p:nvPr/>
          </p:nvPicPr>
          <p:blipFill>
            <a:blip r:embed="rId3"/>
            <a:stretch>
              <a:fillRect/>
            </a:stretch>
          </p:blipFill>
          <p:spPr>
            <a:xfrm>
              <a:off x="6477000" y="3624605"/>
              <a:ext cx="1448328" cy="1429995"/>
            </a:xfrm>
            <a:prstGeom prst="rect">
              <a:avLst/>
            </a:prstGeom>
          </p:spPr>
        </p:pic>
        <p:sp>
          <p:nvSpPr>
            <p:cNvPr id="7" name="TextBox 6">
              <a:extLst>
                <a:ext uri="{FF2B5EF4-FFF2-40B4-BE49-F238E27FC236}">
                  <a16:creationId xmlns:a16="http://schemas.microsoft.com/office/drawing/2014/main" id="{977ED665-EE1A-75C2-AB0C-6948B38C024B}"/>
                </a:ext>
              </a:extLst>
            </p:cNvPr>
            <p:cNvSpPr txBox="1"/>
            <p:nvPr/>
          </p:nvSpPr>
          <p:spPr>
            <a:xfrm>
              <a:off x="5524764" y="5066082"/>
              <a:ext cx="3323346" cy="338554"/>
            </a:xfrm>
            <a:prstGeom prst="rect">
              <a:avLst/>
            </a:prstGeom>
            <a:noFill/>
          </p:spPr>
          <p:txBody>
            <a:bodyPr wrap="none" rtlCol="0">
              <a:spAutoFit/>
            </a:bodyPr>
            <a:lstStyle/>
            <a:p>
              <a:r>
                <a:rPr lang="en-US" sz="1600"/>
                <a:t>(I’m too busy publishing papers!!!!)</a:t>
              </a:r>
            </a:p>
          </p:txBody>
        </p:sp>
      </p:grpSp>
      <p:grpSp>
        <p:nvGrpSpPr>
          <p:cNvPr id="11" name="Group 10">
            <a:extLst>
              <a:ext uri="{FF2B5EF4-FFF2-40B4-BE49-F238E27FC236}">
                <a16:creationId xmlns:a16="http://schemas.microsoft.com/office/drawing/2014/main" id="{75F128D9-3E30-EC1B-8782-944FEBD01D2C}"/>
              </a:ext>
            </a:extLst>
          </p:cNvPr>
          <p:cNvGrpSpPr/>
          <p:nvPr/>
        </p:nvGrpSpPr>
        <p:grpSpPr>
          <a:xfrm>
            <a:off x="5306124" y="4463758"/>
            <a:ext cx="2381251" cy="2243554"/>
            <a:chOff x="5306124" y="4463758"/>
            <a:chExt cx="2381251" cy="2243554"/>
          </a:xfrm>
        </p:grpSpPr>
        <p:pic>
          <p:nvPicPr>
            <p:cNvPr id="9" name="Picture 8">
              <a:extLst>
                <a:ext uri="{FF2B5EF4-FFF2-40B4-BE49-F238E27FC236}">
                  <a16:creationId xmlns:a16="http://schemas.microsoft.com/office/drawing/2014/main" id="{2E99E235-D9C2-22C6-4CF5-B8CEC154E239}"/>
                </a:ext>
              </a:extLst>
            </p:cNvPr>
            <p:cNvPicPr>
              <a:picLocks noChangeAspect="1"/>
            </p:cNvPicPr>
            <p:nvPr/>
          </p:nvPicPr>
          <p:blipFill>
            <a:blip r:embed="rId4"/>
            <a:stretch>
              <a:fillRect/>
            </a:stretch>
          </p:blipFill>
          <p:spPr>
            <a:xfrm>
              <a:off x="5306124" y="4463758"/>
              <a:ext cx="2381251" cy="1905000"/>
            </a:xfrm>
            <a:prstGeom prst="rect">
              <a:avLst/>
            </a:prstGeom>
          </p:spPr>
        </p:pic>
        <p:sp>
          <p:nvSpPr>
            <p:cNvPr id="10" name="TextBox 9">
              <a:extLst>
                <a:ext uri="{FF2B5EF4-FFF2-40B4-BE49-F238E27FC236}">
                  <a16:creationId xmlns:a16="http://schemas.microsoft.com/office/drawing/2014/main" id="{EF02EB03-9CDD-3F25-ACDC-7CE6FCCD4A7A}"/>
                </a:ext>
              </a:extLst>
            </p:cNvPr>
            <p:cNvSpPr txBox="1"/>
            <p:nvPr/>
          </p:nvSpPr>
          <p:spPr>
            <a:xfrm>
              <a:off x="5986833" y="6368758"/>
              <a:ext cx="1019831" cy="338554"/>
            </a:xfrm>
            <a:prstGeom prst="rect">
              <a:avLst/>
            </a:prstGeom>
            <a:noFill/>
          </p:spPr>
          <p:txBody>
            <a:bodyPr wrap="none" rtlCol="0">
              <a:spAutoFit/>
            </a:bodyPr>
            <a:lstStyle/>
            <a:p>
              <a:r>
                <a:rPr lang="en-US" sz="1600"/>
                <a:t>(arggg...)</a:t>
              </a:r>
            </a:p>
          </p:txBody>
        </p:sp>
      </p:grpSp>
    </p:spTree>
    <p:extLst>
      <p:ext uri="{BB962C8B-B14F-4D97-AF65-F5344CB8AC3E}">
        <p14:creationId xmlns:p14="http://schemas.microsoft.com/office/powerpoint/2010/main" val="65923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02963-C408-9C74-26D4-96405F858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D4CA5-3053-D86F-10AF-0F32CC583C7F}"/>
              </a:ext>
            </a:extLst>
          </p:cNvPr>
          <p:cNvSpPr>
            <a:spLocks noGrp="1"/>
          </p:cNvSpPr>
          <p:nvPr>
            <p:ph type="title"/>
          </p:nvPr>
        </p:nvSpPr>
        <p:spPr/>
        <p:txBody>
          <a:bodyPr/>
          <a:lstStyle/>
          <a:p>
            <a:r>
              <a:rPr lang="en-US"/>
              <a:t>Why is scientific writing hard?</a:t>
            </a:r>
          </a:p>
        </p:txBody>
      </p:sp>
      <p:sp>
        <p:nvSpPr>
          <p:cNvPr id="3" name="Content Placeholder 2">
            <a:extLst>
              <a:ext uri="{FF2B5EF4-FFF2-40B4-BE49-F238E27FC236}">
                <a16:creationId xmlns:a16="http://schemas.microsoft.com/office/drawing/2014/main" id="{05A70619-69FC-1876-9282-1C634E43C4BA}"/>
              </a:ext>
            </a:extLst>
          </p:cNvPr>
          <p:cNvSpPr>
            <a:spLocks noGrp="1"/>
          </p:cNvSpPr>
          <p:nvPr>
            <p:ph idx="1"/>
          </p:nvPr>
        </p:nvSpPr>
        <p:spPr/>
        <p:txBody>
          <a:bodyPr/>
          <a:lstStyle/>
          <a:p>
            <a:r>
              <a:rPr lang="en-US" sz="2400">
                <a:solidFill>
                  <a:srgbClr val="FF0000"/>
                </a:solidFill>
              </a:rPr>
              <a:t>Writing is an optimization problem in a massive space (170000 English words, 7000 words in an article =&gt; 170000</a:t>
            </a:r>
            <a:r>
              <a:rPr lang="en-US" sz="2400" baseline="30000">
                <a:solidFill>
                  <a:srgbClr val="FF0000"/>
                </a:solidFill>
              </a:rPr>
              <a:t>7000</a:t>
            </a:r>
            <a:r>
              <a:rPr lang="en-US" sz="2400">
                <a:solidFill>
                  <a:srgbClr val="FF0000"/>
                </a:solidFill>
              </a:rPr>
              <a:t>)</a:t>
            </a:r>
          </a:p>
          <a:p>
            <a:r>
              <a:rPr lang="en-US" sz="2400">
                <a:solidFill>
                  <a:srgbClr val="FF0000"/>
                </a:solidFill>
              </a:rPr>
              <a:t>Many criteria to optimize for</a:t>
            </a:r>
          </a:p>
          <a:p>
            <a:pPr lvl="1"/>
            <a:r>
              <a:rPr lang="en-US" sz="2000">
                <a:solidFill>
                  <a:srgbClr val="FF0000"/>
                </a:solidFill>
              </a:rPr>
              <a:t>Length / brevity</a:t>
            </a:r>
          </a:p>
          <a:p>
            <a:pPr lvl="1"/>
            <a:r>
              <a:rPr lang="en-US" sz="2000">
                <a:solidFill>
                  <a:srgbClr val="FF0000"/>
                </a:solidFill>
              </a:rPr>
              <a:t>Level of detail</a:t>
            </a:r>
          </a:p>
          <a:p>
            <a:pPr lvl="1"/>
            <a:r>
              <a:rPr lang="en-US" sz="2000">
                <a:solidFill>
                  <a:srgbClr val="FF0000"/>
                </a:solidFill>
              </a:rPr>
              <a:t>Low-level precision and clarity</a:t>
            </a:r>
          </a:p>
          <a:p>
            <a:pPr lvl="1"/>
            <a:r>
              <a:rPr lang="en-US" sz="2000">
                <a:solidFill>
                  <a:srgbClr val="FF0000"/>
                </a:solidFill>
              </a:rPr>
              <a:t>High-level narrative and motivation</a:t>
            </a:r>
          </a:p>
          <a:p>
            <a:r>
              <a:rPr lang="en-US" sz="2400">
                <a:solidFill>
                  <a:srgbClr val="FF0000"/>
                </a:solidFill>
              </a:rPr>
              <a:t>Many local optima (many ways to write well)</a:t>
            </a:r>
            <a:endParaRPr lang="en-US" sz="2000">
              <a:solidFill>
                <a:srgbClr val="FF0000"/>
              </a:solidFill>
            </a:endParaRPr>
          </a:p>
          <a:p>
            <a:r>
              <a:rPr lang="en-US" sz="2400">
                <a:solidFill>
                  <a:srgbClr val="FF0000"/>
                </a:solidFill>
              </a:rPr>
              <a:t>Maybe your writing collaborators have conflicting ideas of what makes good writing?</a:t>
            </a:r>
          </a:p>
          <a:p>
            <a:endParaRPr lang="en-US" sz="2400">
              <a:solidFill>
                <a:srgbClr val="FF0000"/>
              </a:solidFill>
            </a:endParaRPr>
          </a:p>
          <a:p>
            <a:endParaRPr lang="en-US" sz="2000">
              <a:solidFill>
                <a:srgbClr val="FF0000"/>
              </a:solidFill>
            </a:endParaRPr>
          </a:p>
        </p:txBody>
      </p:sp>
      <p:sp>
        <p:nvSpPr>
          <p:cNvPr id="4" name="Footer Placeholder 3">
            <a:extLst>
              <a:ext uri="{FF2B5EF4-FFF2-40B4-BE49-F238E27FC236}">
                <a16:creationId xmlns:a16="http://schemas.microsoft.com/office/drawing/2014/main" id="{D89A9D02-8569-A0EB-6293-D628F391A2EB}"/>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56F7BA71-ECC0-6A00-37FB-E3820200B6A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3514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000000"/>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rgbClr val="000000"/>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5CF09-00CB-1786-8A2E-D6B3D6272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571A3-E934-3623-372F-739598A684AB}"/>
              </a:ext>
            </a:extLst>
          </p:cNvPr>
          <p:cNvSpPr>
            <a:spLocks noGrp="1"/>
          </p:cNvSpPr>
          <p:nvPr>
            <p:ph type="title"/>
          </p:nvPr>
        </p:nvSpPr>
        <p:spPr/>
        <p:txBody>
          <a:bodyPr/>
          <a:lstStyle/>
          <a:p>
            <a:r>
              <a:rPr lang="en-US" sz="3400"/>
              <a:t>Why is good scientific writing important?</a:t>
            </a:r>
          </a:p>
        </p:txBody>
      </p:sp>
      <p:sp>
        <p:nvSpPr>
          <p:cNvPr id="3" name="Content Placeholder 2">
            <a:extLst>
              <a:ext uri="{FF2B5EF4-FFF2-40B4-BE49-F238E27FC236}">
                <a16:creationId xmlns:a16="http://schemas.microsoft.com/office/drawing/2014/main" id="{7DFCAD17-4B66-5BCC-C24A-7B3F6B6E4506}"/>
              </a:ext>
            </a:extLst>
          </p:cNvPr>
          <p:cNvSpPr>
            <a:spLocks noGrp="1"/>
          </p:cNvSpPr>
          <p:nvPr>
            <p:ph idx="1"/>
          </p:nvPr>
        </p:nvSpPr>
        <p:spPr/>
        <p:txBody>
          <a:bodyPr/>
          <a:lstStyle/>
          <a:p>
            <a:r>
              <a:rPr lang="en-US" sz="2400">
                <a:solidFill>
                  <a:srgbClr val="FF0000"/>
                </a:solidFill>
              </a:rPr>
              <a:t>One might think: “That’s just writing; it’s my results that matter.” =&gt; Nope. If your audience can’t understand it, it doesn’t count.</a:t>
            </a:r>
          </a:p>
          <a:p>
            <a:r>
              <a:rPr lang="en-US" sz="2400">
                <a:solidFill>
                  <a:srgbClr val="FF0000"/>
                </a:solidFill>
              </a:rPr>
              <a:t>Science is hard enough; don’t let bad writing get in the way</a:t>
            </a:r>
          </a:p>
          <a:p>
            <a:r>
              <a:rPr lang="en-US" sz="2400">
                <a:solidFill>
                  <a:srgbClr val="FF0000"/>
                </a:solidFill>
              </a:rPr>
              <a:t>Succeeding in science means making a case for your results, and this is done through writing</a:t>
            </a:r>
          </a:p>
          <a:p>
            <a:pPr lvl="1"/>
            <a:r>
              <a:rPr lang="en-US" sz="2000">
                <a:solidFill>
                  <a:srgbClr val="FF0000"/>
                </a:solidFill>
              </a:rPr>
              <a:t>If your writing is boring, people will tend to ignore it</a:t>
            </a:r>
          </a:p>
          <a:p>
            <a:pPr lvl="1"/>
            <a:r>
              <a:rPr lang="en-US" sz="2000">
                <a:solidFill>
                  <a:srgbClr val="FF0000"/>
                </a:solidFill>
              </a:rPr>
              <a:t>You have to excite grant reviewers to get funding</a:t>
            </a:r>
          </a:p>
          <a:p>
            <a:r>
              <a:rPr lang="en-US" sz="2400">
                <a:solidFill>
                  <a:srgbClr val="FF0000"/>
                </a:solidFill>
              </a:rPr>
              <a:t>Papers are the primary way that we communicate!</a:t>
            </a:r>
          </a:p>
        </p:txBody>
      </p:sp>
      <p:sp>
        <p:nvSpPr>
          <p:cNvPr id="4" name="Footer Placeholder 3">
            <a:extLst>
              <a:ext uri="{FF2B5EF4-FFF2-40B4-BE49-F238E27FC236}">
                <a16:creationId xmlns:a16="http://schemas.microsoft.com/office/drawing/2014/main" id="{5989288D-F855-694C-0B6B-56CCA82DAEC2}"/>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9628CB34-D9E1-3CB9-B6D1-648FEF3CDBB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9740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49A56-A6BF-1219-9C85-EEEF26567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3919E-BFA5-7FF0-C581-09CFBE5B4C1A}"/>
              </a:ext>
            </a:extLst>
          </p:cNvPr>
          <p:cNvSpPr>
            <a:spLocks noGrp="1"/>
          </p:cNvSpPr>
          <p:nvPr>
            <p:ph type="title"/>
          </p:nvPr>
        </p:nvSpPr>
        <p:spPr/>
        <p:txBody>
          <a:bodyPr/>
          <a:lstStyle/>
          <a:p>
            <a:r>
              <a:rPr lang="en-US" sz="3400"/>
              <a:t>What makes good scientific writing?</a:t>
            </a:r>
          </a:p>
        </p:txBody>
      </p:sp>
      <p:sp>
        <p:nvSpPr>
          <p:cNvPr id="3" name="Content Placeholder 2">
            <a:extLst>
              <a:ext uri="{FF2B5EF4-FFF2-40B4-BE49-F238E27FC236}">
                <a16:creationId xmlns:a16="http://schemas.microsoft.com/office/drawing/2014/main" id="{25BA1DFB-7D97-D405-30D5-1ECA9BEE118B}"/>
              </a:ext>
            </a:extLst>
          </p:cNvPr>
          <p:cNvSpPr>
            <a:spLocks noGrp="1"/>
          </p:cNvSpPr>
          <p:nvPr>
            <p:ph idx="1"/>
          </p:nvPr>
        </p:nvSpPr>
        <p:spPr/>
        <p:txBody>
          <a:bodyPr/>
          <a:lstStyle/>
          <a:p>
            <a:r>
              <a:rPr lang="en-US" sz="2400">
                <a:solidFill>
                  <a:srgbClr val="FF0000"/>
                </a:solidFill>
              </a:rPr>
              <a:t>“Good” can have many levels, from </a:t>
            </a:r>
            <a:r>
              <a:rPr lang="en-US" sz="2400" b="1">
                <a:solidFill>
                  <a:srgbClr val="FF0000"/>
                </a:solidFill>
              </a:rPr>
              <a:t>unreadable</a:t>
            </a:r>
            <a:r>
              <a:rPr lang="en-US" sz="2400">
                <a:solidFill>
                  <a:srgbClr val="FF0000"/>
                </a:solidFill>
              </a:rPr>
              <a:t> to </a:t>
            </a:r>
            <a:r>
              <a:rPr lang="en-US" sz="2400" b="1">
                <a:solidFill>
                  <a:srgbClr val="FF0000"/>
                </a:solidFill>
              </a:rPr>
              <a:t>readable-enough-to-get-the-idea </a:t>
            </a:r>
            <a:r>
              <a:rPr lang="en-US" sz="2400">
                <a:solidFill>
                  <a:srgbClr val="FF0000"/>
                </a:solidFill>
              </a:rPr>
              <a:t>to </a:t>
            </a:r>
            <a:r>
              <a:rPr lang="en-US" sz="2400" b="1">
                <a:solidFill>
                  <a:srgbClr val="FF0000"/>
                </a:solidFill>
              </a:rPr>
              <a:t>readable-but-not-great </a:t>
            </a:r>
            <a:r>
              <a:rPr lang="en-US" sz="2400">
                <a:solidFill>
                  <a:srgbClr val="FF0000"/>
                </a:solidFill>
              </a:rPr>
              <a:t>to </a:t>
            </a:r>
            <a:r>
              <a:rPr lang="en-US" sz="2400" b="1">
                <a:solidFill>
                  <a:srgbClr val="FF0000"/>
                </a:solidFill>
              </a:rPr>
              <a:t>compelling</a:t>
            </a:r>
            <a:r>
              <a:rPr lang="en-US" sz="2400">
                <a:solidFill>
                  <a:srgbClr val="FF0000"/>
                </a:solidFill>
              </a:rPr>
              <a:t> to </a:t>
            </a:r>
            <a:r>
              <a:rPr lang="en-US" sz="2400" b="1">
                <a:solidFill>
                  <a:srgbClr val="FF0000"/>
                </a:solidFill>
              </a:rPr>
              <a:t>pristine</a:t>
            </a:r>
          </a:p>
          <a:p>
            <a:r>
              <a:rPr lang="en-US" sz="2400">
                <a:solidFill>
                  <a:srgbClr val="FF0000"/>
                </a:solidFill>
              </a:rPr>
              <a:t>Good depends on what the goal is</a:t>
            </a:r>
          </a:p>
          <a:p>
            <a:r>
              <a:rPr lang="en-US" sz="2400">
                <a:solidFill>
                  <a:srgbClr val="FF0000"/>
                </a:solidFill>
              </a:rPr>
              <a:t>What is the goal?</a:t>
            </a:r>
          </a:p>
          <a:p>
            <a:pPr lvl="1"/>
            <a:r>
              <a:rPr lang="en-US" sz="2000">
                <a:solidFill>
                  <a:srgbClr val="FF0000"/>
                </a:solidFill>
              </a:rPr>
              <a:t>To communicate ideas to others</a:t>
            </a:r>
            <a:br>
              <a:rPr lang="en-US" sz="2000">
                <a:solidFill>
                  <a:srgbClr val="FF0000"/>
                </a:solidFill>
              </a:rPr>
            </a:br>
            <a:r>
              <a:rPr lang="en-US" sz="2000">
                <a:solidFill>
                  <a:srgbClr val="FF0000"/>
                </a:solidFill>
              </a:rPr>
              <a:t>(if they can’t explain it back to you, you failed)</a:t>
            </a:r>
          </a:p>
          <a:p>
            <a:pPr lvl="1"/>
            <a:r>
              <a:rPr lang="en-US" sz="2000">
                <a:solidFill>
                  <a:srgbClr val="FF0000"/>
                </a:solidFill>
              </a:rPr>
              <a:t>To precisely describe your work</a:t>
            </a:r>
            <a:br>
              <a:rPr lang="en-US" sz="2000">
                <a:solidFill>
                  <a:srgbClr val="FF0000"/>
                </a:solidFill>
              </a:rPr>
            </a:br>
            <a:r>
              <a:rPr lang="en-US" sz="2000">
                <a:solidFill>
                  <a:srgbClr val="FF0000"/>
                </a:solidFill>
              </a:rPr>
              <a:t>(can someone reproduce your work based on the writing?)</a:t>
            </a:r>
          </a:p>
          <a:p>
            <a:pPr lvl="1"/>
            <a:r>
              <a:rPr lang="en-US" sz="2000">
                <a:solidFill>
                  <a:srgbClr val="FF0000"/>
                </a:solidFill>
              </a:rPr>
              <a:t>To convey excitement about your work</a:t>
            </a:r>
            <a:br>
              <a:rPr lang="en-US" sz="2000">
                <a:solidFill>
                  <a:srgbClr val="FF0000"/>
                </a:solidFill>
              </a:rPr>
            </a:br>
            <a:r>
              <a:rPr lang="en-US" sz="2000">
                <a:solidFill>
                  <a:srgbClr val="FF0000"/>
                </a:solidFill>
              </a:rPr>
              <a:t>(if someone doesn’t see why your work is interesting, you failed)</a:t>
            </a:r>
          </a:p>
        </p:txBody>
      </p:sp>
      <p:sp>
        <p:nvSpPr>
          <p:cNvPr id="4" name="Footer Placeholder 3">
            <a:extLst>
              <a:ext uri="{FF2B5EF4-FFF2-40B4-BE49-F238E27FC236}">
                <a16:creationId xmlns:a16="http://schemas.microsoft.com/office/drawing/2014/main" id="{636EA4C2-4142-8A02-A540-866CDB585E3F}"/>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61B1A7F9-DC8B-86EA-13D4-406B226D132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4463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84B63-65FF-C759-8CB0-E0E62048C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5097EE-8807-E3C3-9F40-1FC21A5D8ACE}"/>
              </a:ext>
            </a:extLst>
          </p:cNvPr>
          <p:cNvSpPr>
            <a:spLocks noGrp="1"/>
          </p:cNvSpPr>
          <p:nvPr>
            <p:ph type="title"/>
          </p:nvPr>
        </p:nvSpPr>
        <p:spPr/>
        <p:txBody>
          <a:bodyPr/>
          <a:lstStyle/>
          <a:p>
            <a:r>
              <a:rPr lang="en-US" sz="3400"/>
              <a:t>What makes good scientific writing?</a:t>
            </a:r>
          </a:p>
        </p:txBody>
      </p:sp>
      <p:sp>
        <p:nvSpPr>
          <p:cNvPr id="3" name="Content Placeholder 2">
            <a:extLst>
              <a:ext uri="{FF2B5EF4-FFF2-40B4-BE49-F238E27FC236}">
                <a16:creationId xmlns:a16="http://schemas.microsoft.com/office/drawing/2014/main" id="{D5B052C5-E037-EAC2-4B0E-98CE484D9682}"/>
              </a:ext>
            </a:extLst>
          </p:cNvPr>
          <p:cNvSpPr>
            <a:spLocks noGrp="1"/>
          </p:cNvSpPr>
          <p:nvPr>
            <p:ph idx="1"/>
          </p:nvPr>
        </p:nvSpPr>
        <p:spPr/>
        <p:txBody>
          <a:bodyPr/>
          <a:lstStyle/>
          <a:p>
            <a:r>
              <a:rPr lang="en-US" sz="2400">
                <a:solidFill>
                  <a:srgbClr val="FF0000"/>
                </a:solidFill>
              </a:rPr>
              <a:t>Do:</a:t>
            </a:r>
          </a:p>
          <a:p>
            <a:pPr lvl="1"/>
            <a:r>
              <a:rPr lang="en-US" sz="2000">
                <a:solidFill>
                  <a:srgbClr val="FF0000"/>
                </a:solidFill>
              </a:rPr>
              <a:t>Use consistent terminology</a:t>
            </a:r>
          </a:p>
          <a:p>
            <a:pPr lvl="1"/>
            <a:r>
              <a:rPr lang="en-US" sz="2000">
                <a:solidFill>
                  <a:srgbClr val="FF0000"/>
                </a:solidFill>
              </a:rPr>
              <a:t>Explain things to the reader</a:t>
            </a:r>
          </a:p>
          <a:p>
            <a:pPr lvl="1"/>
            <a:r>
              <a:rPr lang="en-US" sz="2000">
                <a:solidFill>
                  <a:srgbClr val="FF0000"/>
                </a:solidFill>
              </a:rPr>
              <a:t>Be concise (less is more)</a:t>
            </a:r>
          </a:p>
          <a:p>
            <a:pPr lvl="1"/>
            <a:r>
              <a:rPr lang="en-US" sz="2000">
                <a:solidFill>
                  <a:srgbClr val="FF0000"/>
                </a:solidFill>
              </a:rPr>
              <a:t>Agonize about word choice</a:t>
            </a:r>
          </a:p>
          <a:p>
            <a:pPr lvl="1"/>
            <a:r>
              <a:rPr lang="en-US" sz="2000">
                <a:solidFill>
                  <a:srgbClr val="FF0000"/>
                </a:solidFill>
              </a:rPr>
              <a:t>Tell the reader why you did what you did </a:t>
            </a:r>
          </a:p>
          <a:p>
            <a:r>
              <a:rPr lang="en-US" sz="2400">
                <a:solidFill>
                  <a:srgbClr val="FF0000"/>
                </a:solidFill>
              </a:rPr>
              <a:t>Don’t:</a:t>
            </a:r>
          </a:p>
          <a:p>
            <a:pPr lvl="1"/>
            <a:r>
              <a:rPr lang="en-US" sz="2000">
                <a:solidFill>
                  <a:srgbClr val="FF0000"/>
                </a:solidFill>
              </a:rPr>
              <a:t>Try to impress the reader with your knowledge</a:t>
            </a:r>
          </a:p>
          <a:p>
            <a:pPr lvl="1"/>
            <a:r>
              <a:rPr lang="en-US" sz="2000">
                <a:solidFill>
                  <a:srgbClr val="FF0000"/>
                </a:solidFill>
              </a:rPr>
              <a:t>Use symbols and jargon as a way of showing off</a:t>
            </a:r>
          </a:p>
          <a:p>
            <a:pPr lvl="1"/>
            <a:r>
              <a:rPr lang="en-US" sz="2000">
                <a:solidFill>
                  <a:srgbClr val="FF0000"/>
                </a:solidFill>
              </a:rPr>
              <a:t>Use synonyms just to make the words sound fresh</a:t>
            </a:r>
          </a:p>
          <a:p>
            <a:pPr lvl="1"/>
            <a:r>
              <a:rPr lang="en-US" sz="2000">
                <a:solidFill>
                  <a:srgbClr val="FF0000"/>
                </a:solidFill>
              </a:rPr>
              <a:t>Use big words unnecessarily</a:t>
            </a:r>
          </a:p>
          <a:p>
            <a:pPr lvl="1"/>
            <a:r>
              <a:rPr lang="en-US" sz="2000">
                <a:solidFill>
                  <a:srgbClr val="FF0000"/>
                </a:solidFill>
              </a:rPr>
              <a:t>Ramble</a:t>
            </a:r>
          </a:p>
          <a:p>
            <a:pPr lvl="1"/>
            <a:r>
              <a:rPr lang="en-US" sz="2000">
                <a:solidFill>
                  <a:srgbClr val="FF0000"/>
                </a:solidFill>
              </a:rPr>
              <a:t>Make the same point over and over again</a:t>
            </a:r>
          </a:p>
          <a:p>
            <a:pPr lvl="1"/>
            <a:r>
              <a:rPr lang="en-US" sz="2000">
                <a:solidFill>
                  <a:srgbClr val="FF0000"/>
                </a:solidFill>
              </a:rPr>
              <a:t>Dump a lot of detail/information on the reader without motivation</a:t>
            </a:r>
          </a:p>
        </p:txBody>
      </p:sp>
      <p:sp>
        <p:nvSpPr>
          <p:cNvPr id="4" name="Footer Placeholder 3">
            <a:extLst>
              <a:ext uri="{FF2B5EF4-FFF2-40B4-BE49-F238E27FC236}">
                <a16:creationId xmlns:a16="http://schemas.microsoft.com/office/drawing/2014/main" id="{E67F28A3-7EFB-330B-A03A-E5F91132FD13}"/>
              </a:ext>
            </a:extLst>
          </p:cNvPr>
          <p:cNvSpPr>
            <a:spLocks noGrp="1"/>
          </p:cNvSpPr>
          <p:nvPr>
            <p:ph type="ftr" sz="quarter" idx="3"/>
          </p:nvPr>
        </p:nvSpPr>
        <p:spPr/>
        <p:txBody>
          <a:bodyPr/>
          <a:lstStyle/>
          <a:p>
            <a:pPr>
              <a:defRPr/>
            </a:pPr>
            <a:r>
              <a:rPr lang="en-US" dirty="0"/>
              <a:t>Kendrick Kay, CMRR, University of Minnesota, http://cvnlab.net</a:t>
            </a:r>
          </a:p>
        </p:txBody>
      </p:sp>
      <p:sp>
        <p:nvSpPr>
          <p:cNvPr id="5" name="AutoShape 2">
            <a:extLst>
              <a:ext uri="{FF2B5EF4-FFF2-40B4-BE49-F238E27FC236}">
                <a16:creationId xmlns:a16="http://schemas.microsoft.com/office/drawing/2014/main" id="{0C98B64B-F82B-D70C-D904-E7D62A4A62C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7789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0000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000000"/>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rgbClr val="000000"/>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rgbClr val="000000"/>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rgbClr val="000000"/>
                                      </p:to>
                                    </p:animClr>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9" end="9"/>
                                            </p:txEl>
                                          </p:spTgt>
                                        </p:tgtEl>
                                        <p:attrNameLst>
                                          <p:attrName>ppt_c</p:attrName>
                                        </p:attrNameLst>
                                      </p:cBhvr>
                                      <p:to>
                                        <a:srgbClr val="000000"/>
                                      </p:to>
                                    </p:animClr>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0" end="10"/>
                                            </p:txEl>
                                          </p:spTgt>
                                        </p:tgtEl>
                                        <p:attrNameLst>
                                          <p:attrName>ppt_c</p:attrName>
                                        </p:attrNameLst>
                                      </p:cBhvr>
                                      <p:to>
                                        <a:srgbClr val="000000"/>
                                      </p:to>
                                    </p:animClr>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1" end="11"/>
                                            </p:txEl>
                                          </p:spTgt>
                                        </p:tgtEl>
                                        <p:attrNameLst>
                                          <p:attrName>ppt_c</p:attrName>
                                        </p:attrNameLst>
                                      </p:cBhvr>
                                      <p:to>
                                        <a:srgbClr val="000000"/>
                                      </p:to>
                                    </p:animClr>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2" end="12"/>
                                            </p:txEl>
                                          </p:spTgt>
                                        </p:tgtEl>
                                        <p:attrNameLst>
                                          <p:attrName>ppt_c</p:attrName>
                                        </p:attrNameLst>
                                      </p:cBhvr>
                                      <p:to>
                                        <a:srgbClr val="000000"/>
                                      </p:to>
                                    </p:animClr>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3" end="13"/>
                                            </p:txEl>
                                          </p:spTgt>
                                        </p:tgtEl>
                                        <p:attrNameLst>
                                          <p:attrName>ppt_c</p:attrName>
                                        </p:attrNameLst>
                                      </p:cBhvr>
                                      <p:to>
                                        <a:srgbClr val="00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TheWindingSheet:Applications:Microsoft Office 2004:Templates:Presentations:Designs:Blank Presentation</Template>
  <TotalTime>94392</TotalTime>
  <Words>1468</Words>
  <Application>Microsoft Macintosh PowerPoint</Application>
  <PresentationFormat>On-screen Show (4:3)</PresentationFormat>
  <Paragraphs>160</Paragraphs>
  <Slides>15</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Blank Presentation</vt:lpstr>
      <vt:lpstr>Good scientific writing, and how to achieve it</vt:lpstr>
      <vt:lpstr>Introduction</vt:lpstr>
      <vt:lpstr>What is in scope?</vt:lpstr>
      <vt:lpstr>What is scientific writing?</vt:lpstr>
      <vt:lpstr>Why is scientific writing hard?</vt:lpstr>
      <vt:lpstr>Why is scientific writing hard?</vt:lpstr>
      <vt:lpstr>Why is good scientific writing important?</vt:lpstr>
      <vt:lpstr>What makes good scientific writing?</vt:lpstr>
      <vt:lpstr>What makes good scientific writing?</vt:lpstr>
      <vt:lpstr>Hallmarks of bad scientific writing</vt:lpstr>
      <vt:lpstr>Tips for engaging in the act of writing</vt:lpstr>
      <vt:lpstr>General writing process</vt:lpstr>
      <vt:lpstr>Revising based on feedback</vt:lpstr>
      <vt:lpstr>How to learn how to write better?</vt:lpstr>
      <vt:lpstr>PowerPoint Presentation</vt:lpstr>
    </vt:vector>
  </TitlesOfParts>
  <Company>Kendrick Kay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shape representation in human visual cortex using fMRI</dc:title>
  <dc:creator>Kendrick Kay</dc:creator>
  <cp:lastModifiedBy>Kendrick Kay</cp:lastModifiedBy>
  <cp:revision>1792</cp:revision>
  <cp:lastPrinted>2012-03-01T19:23:33Z</cp:lastPrinted>
  <dcterms:created xsi:type="dcterms:W3CDTF">2013-04-21T06:44:05Z</dcterms:created>
  <dcterms:modified xsi:type="dcterms:W3CDTF">2025-07-30T18:13:08Z</dcterms:modified>
</cp:coreProperties>
</file>